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3" r:id="rId56"/>
    <p:sldId id="314" r:id="rId57"/>
    <p:sldId id="315" r:id="rId58"/>
    <p:sldId id="316"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2" r:id="rId102"/>
    <p:sldId id="363" r:id="rId103"/>
    <p:sldId id="364" r:id="rId104"/>
    <p:sldId id="365" r:id="rId105"/>
  </p:sldIdLst>
  <p:sldSz cx="18288000" cy="10287000"/>
  <p:notesSz cx="6858000" cy="9144000"/>
  <p:embeddedFontLst>
    <p:embeddedFont>
      <p:font typeface="Calibri" panose="020F0502020204030204" pitchFamily="34" charset="0"/>
      <p:regular r:id="rId106"/>
      <p:bold r:id="rId107"/>
      <p:italic r:id="rId108"/>
      <p:boldItalic r:id="rId109"/>
    </p:embeddedFont>
    <p:embeddedFont>
      <p:font typeface="Microsoft JhengHei UI" panose="020B0604030504040204" pitchFamily="34" charset="-120"/>
      <p:regular r:id="rId110"/>
      <p:bold r:id="rId111"/>
    </p:embeddedFont>
    <p:embeddedFont>
      <p:font typeface="Montserrat" panose="00000500000000000000" pitchFamily="2" charset="0"/>
      <p:regular r:id="rId112"/>
      <p:bold r:id="rId113"/>
      <p:italic r:id="rId114"/>
      <p:boldItalic r:id="rId115"/>
    </p:embeddedFont>
    <p:embeddedFont>
      <p:font typeface="Montserrat Extra-Bold" panose="020B0604020202020204" charset="0"/>
      <p:regular r:id="rId116"/>
    </p:embeddedFont>
    <p:embeddedFont>
      <p:font typeface="Montserrat Extra-Bold Italics" panose="020B0604020202020204" charset="0"/>
      <p:regular r:id="rId117"/>
    </p:embeddedFont>
    <p:embeddedFont>
      <p:font typeface="Montserrat Italics" panose="020B0604020202020204" charset="0"/>
      <p:regular r:id="rId118"/>
    </p:embeddedFont>
    <p:embeddedFont>
      <p:font typeface="Open Sans Bold" panose="020B0604020202020204" charset="0"/>
      <p:regular r:id="rId1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6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font" Target="fonts/font1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schemas.openxmlformats.org/officeDocument/2006/relationships/font" Target="fonts/font1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101.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41.png"/></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sv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sv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8.sv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5249" b="25249"/>
          <a:stretch>
            <a:fillRect/>
          </a:stretch>
        </p:blipFill>
        <p:spPr>
          <a:xfrm>
            <a:off x="0" y="0"/>
            <a:ext cx="18288000" cy="10287000"/>
          </a:xfrm>
          <a:prstGeom prst="rect">
            <a:avLst/>
          </a:prstGeom>
        </p:spPr>
      </p:pic>
      <p:sp>
        <p:nvSpPr>
          <p:cNvPr id="3" name="AutoShape 3"/>
          <p:cNvSpPr/>
          <p:nvPr/>
        </p:nvSpPr>
        <p:spPr>
          <a:xfrm rot="-7020778">
            <a:off x="-6517016" y="821505"/>
            <a:ext cx="16230600" cy="10441156"/>
          </a:xfrm>
          <a:prstGeom prst="rect">
            <a:avLst/>
          </a:prstGeom>
          <a:solidFill>
            <a:srgbClr val="213559"/>
          </a:solidFill>
        </p:spPr>
      </p:sp>
      <p:sp>
        <p:nvSpPr>
          <p:cNvPr id="4" name="AutoShape 4"/>
          <p:cNvSpPr/>
          <p:nvPr/>
        </p:nvSpPr>
        <p:spPr>
          <a:xfrm rot="-7020778">
            <a:off x="-7861675" y="821505"/>
            <a:ext cx="16230600" cy="10441156"/>
          </a:xfrm>
          <a:prstGeom prst="rect">
            <a:avLst/>
          </a:prstGeom>
          <a:solidFill>
            <a:srgbClr val="263F6B"/>
          </a:solidFill>
        </p:spPr>
      </p:sp>
      <p:sp>
        <p:nvSpPr>
          <p:cNvPr id="5" name="Freeform 5"/>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838989" y="2552700"/>
            <a:ext cx="5244233" cy="0"/>
          </a:xfrm>
          <a:prstGeom prst="line">
            <a:avLst/>
          </a:prstGeom>
          <a:ln w="19050" cap="rnd">
            <a:solidFill>
              <a:srgbClr val="FFFFFF"/>
            </a:solidFill>
            <a:prstDash val="solid"/>
            <a:headEnd type="none" w="sm" len="sm"/>
            <a:tailEnd type="none" w="sm" len="sm"/>
          </a:ln>
        </p:spPr>
      </p:sp>
      <p:sp>
        <p:nvSpPr>
          <p:cNvPr id="8" name="AutoShape 8"/>
          <p:cNvSpPr/>
          <p:nvPr/>
        </p:nvSpPr>
        <p:spPr>
          <a:xfrm>
            <a:off x="-2256267" y="9254240"/>
            <a:ext cx="9005773" cy="0"/>
          </a:xfrm>
          <a:prstGeom prst="line">
            <a:avLst/>
          </a:prstGeom>
          <a:ln w="19050" cap="rnd">
            <a:solidFill>
              <a:srgbClr val="FFFFFF"/>
            </a:solidFill>
            <a:prstDash val="solid"/>
            <a:headEnd type="none" w="sm" len="sm"/>
            <a:tailEnd type="none" w="sm" len="sm"/>
          </a:ln>
        </p:spPr>
      </p:sp>
      <p:sp>
        <p:nvSpPr>
          <p:cNvPr id="9" name="AutoShape 9"/>
          <p:cNvSpPr/>
          <p:nvPr/>
        </p:nvSpPr>
        <p:spPr>
          <a:xfrm>
            <a:off x="-3473560" y="2095500"/>
            <a:ext cx="5720180" cy="0"/>
          </a:xfrm>
          <a:prstGeom prst="line">
            <a:avLst/>
          </a:prstGeom>
          <a:ln w="19050" cap="rnd">
            <a:solidFill>
              <a:srgbClr val="FFFFFF"/>
            </a:solidFill>
            <a:prstDash val="solid"/>
            <a:headEnd type="none" w="sm" len="sm"/>
            <a:tailEnd type="none" w="sm" len="sm"/>
          </a:ln>
        </p:spPr>
      </p:sp>
      <p:sp>
        <p:nvSpPr>
          <p:cNvPr id="10" name="AutoShape 10"/>
          <p:cNvSpPr/>
          <p:nvPr/>
        </p:nvSpPr>
        <p:spPr>
          <a:xfrm>
            <a:off x="783128" y="1774702"/>
            <a:ext cx="930938" cy="0"/>
          </a:xfrm>
          <a:prstGeom prst="line">
            <a:avLst/>
          </a:prstGeom>
          <a:ln w="19050" cap="rnd">
            <a:solidFill>
              <a:srgbClr val="FFFFFF"/>
            </a:solidFill>
            <a:prstDash val="solid"/>
            <a:headEnd type="none" w="sm" len="sm"/>
            <a:tailEnd type="none" w="sm" len="sm"/>
          </a:ln>
        </p:spPr>
        <p:txBody>
          <a:bodyPr/>
          <a:lstStyle/>
          <a:p>
            <a:endParaRPr lang="en-ID" dirty="0"/>
          </a:p>
        </p:txBody>
      </p:sp>
      <p:sp>
        <p:nvSpPr>
          <p:cNvPr id="11" name="AutoShape 11"/>
          <p:cNvSpPr/>
          <p:nvPr/>
        </p:nvSpPr>
        <p:spPr>
          <a:xfrm>
            <a:off x="-1905000" y="1028700"/>
            <a:ext cx="1291530" cy="0"/>
          </a:xfrm>
          <a:prstGeom prst="line">
            <a:avLst/>
          </a:prstGeom>
          <a:ln w="19050" cap="rnd">
            <a:solidFill>
              <a:srgbClr val="FFFFFF"/>
            </a:solidFill>
            <a:prstDash val="solid"/>
            <a:headEnd type="none" w="sm" len="sm"/>
            <a:tailEnd type="none" w="sm" len="sm"/>
          </a:ln>
        </p:spPr>
      </p:sp>
      <p:sp>
        <p:nvSpPr>
          <p:cNvPr id="12" name="Freeform 12"/>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
        <p:nvSpPr>
          <p:cNvPr id="13" name="TextBox 13"/>
          <p:cNvSpPr txBox="1"/>
          <p:nvPr/>
        </p:nvSpPr>
        <p:spPr>
          <a:xfrm>
            <a:off x="893003" y="2467235"/>
            <a:ext cx="17198078" cy="6858096"/>
          </a:xfrm>
          <a:prstGeom prst="rect">
            <a:avLst/>
          </a:prstGeom>
        </p:spPr>
        <p:txBody>
          <a:bodyPr wrap="square" lIns="0" tIns="0" rIns="0" bIns="0" rtlCol="0" anchor="t">
            <a:spAutoFit/>
          </a:bodyPr>
          <a:lstStyle/>
          <a:p>
            <a:pPr>
              <a:lnSpc>
                <a:spcPts val="9067"/>
              </a:lnSpc>
            </a:pPr>
            <a:r>
              <a:rPr lang="en-US" sz="8000" spc="-601" dirty="0">
                <a:solidFill>
                  <a:srgbClr val="FFFFFF"/>
                </a:solidFill>
                <a:latin typeface="Montserrat Extra-Bold Italics"/>
              </a:rPr>
              <a:t>DEVELOPMENT OF LAGO</a:t>
            </a:r>
          </a:p>
          <a:p>
            <a:pPr>
              <a:lnSpc>
                <a:spcPts val="9067"/>
              </a:lnSpc>
            </a:pPr>
            <a:r>
              <a:rPr lang="en-US" sz="8000" spc="-601" dirty="0">
                <a:solidFill>
                  <a:srgbClr val="FFFFFF"/>
                </a:solidFill>
                <a:latin typeface="Montserrat Extra-Bold Italics"/>
              </a:rPr>
              <a:t>HOTEL BOOKING WEBSITE</a:t>
            </a:r>
          </a:p>
          <a:p>
            <a:pPr>
              <a:lnSpc>
                <a:spcPts val="9067"/>
              </a:lnSpc>
            </a:pPr>
            <a:r>
              <a:rPr lang="en-US" sz="8000" spc="-601" dirty="0">
                <a:solidFill>
                  <a:srgbClr val="FFFFFF"/>
                </a:solidFill>
                <a:latin typeface="Montserrat Extra-Bold Italics"/>
              </a:rPr>
              <a:t>SYSTEM</a:t>
            </a:r>
          </a:p>
          <a:p>
            <a:pPr>
              <a:lnSpc>
                <a:spcPts val="9067"/>
              </a:lnSpc>
            </a:pPr>
            <a:r>
              <a:rPr lang="en-US" sz="4800" spc="-601" dirty="0">
                <a:solidFill>
                  <a:srgbClr val="FFFFFF"/>
                </a:solidFill>
                <a:latin typeface="Microsoft JhengHei UI" panose="020B0604030504040204" pitchFamily="34" charset="-120"/>
                <a:ea typeface="Microsoft JhengHei UI" panose="020B0604030504040204" pitchFamily="34" charset="-120"/>
              </a:rPr>
              <a:t>KELOMPOK  08</a:t>
            </a:r>
          </a:p>
          <a:p>
            <a:pPr>
              <a:lnSpc>
                <a:spcPts val="9067"/>
              </a:lnSpc>
            </a:pPr>
            <a:r>
              <a:rPr lang="en-US" sz="4800" spc="-601" dirty="0">
                <a:solidFill>
                  <a:srgbClr val="FFFFFF"/>
                </a:solidFill>
                <a:latin typeface="Microsoft JhengHei UI" panose="020B0604030504040204" pitchFamily="34" charset="-120"/>
                <a:ea typeface="Microsoft JhengHei UI" panose="020B0604030504040204" pitchFamily="34" charset="-120"/>
              </a:rPr>
              <a:t>D3 INFORMATION  STUDY  PROGRAM</a:t>
            </a:r>
          </a:p>
          <a:p>
            <a:pPr>
              <a:lnSpc>
                <a:spcPts val="9067"/>
              </a:lnSpc>
            </a:pPr>
            <a:r>
              <a:rPr lang="en-US" sz="4800" spc="-601" dirty="0">
                <a:solidFill>
                  <a:srgbClr val="FFFFFF"/>
                </a:solidFill>
                <a:latin typeface="Microsoft JhengHei UI" panose="020B0604030504040204" pitchFamily="34" charset="-120"/>
                <a:ea typeface="Microsoft JhengHei UI" panose="020B0604030504040204" pitchFamily="34" charset="-120"/>
              </a:rPr>
              <a:t>INSTITUT  TEKNOLOGI  DEL</a:t>
            </a: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028700" y="3324203"/>
            <a:ext cx="16383000" cy="6173042"/>
          </a:xfrm>
          <a:custGeom>
            <a:avLst/>
            <a:gdLst/>
            <a:ahLst/>
            <a:cxnLst/>
            <a:rect l="l" t="t" r="r" b="b"/>
            <a:pathLst>
              <a:path w="16383000" h="6173042">
                <a:moveTo>
                  <a:pt x="0" y="0"/>
                </a:moveTo>
                <a:lnTo>
                  <a:pt x="16383000" y="0"/>
                </a:lnTo>
                <a:lnTo>
                  <a:pt x="16383000" y="6173042"/>
                </a:lnTo>
                <a:lnTo>
                  <a:pt x="0" y="6173042"/>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dirty="0">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505210" y="2254046"/>
            <a:ext cx="10300341" cy="1548028"/>
          </a:xfrm>
          <a:custGeom>
            <a:avLst/>
            <a:gdLst/>
            <a:ahLst/>
            <a:cxnLst/>
            <a:rect l="l" t="t" r="r" b="b"/>
            <a:pathLst>
              <a:path w="10300341" h="1548028">
                <a:moveTo>
                  <a:pt x="0" y="0"/>
                </a:moveTo>
                <a:lnTo>
                  <a:pt x="10300340" y="0"/>
                </a:lnTo>
                <a:lnTo>
                  <a:pt x="10300340" y="1548028"/>
                </a:lnTo>
                <a:lnTo>
                  <a:pt x="0" y="1548028"/>
                </a:lnTo>
                <a:lnTo>
                  <a:pt x="0" y="0"/>
                </a:lnTo>
                <a:close/>
              </a:path>
            </a:pathLst>
          </a:custGeom>
          <a:blipFill>
            <a:blip r:embed="rId3"/>
            <a:stretch>
              <a:fillRect/>
            </a:stretch>
          </a:blipFill>
        </p:spPr>
      </p:sp>
      <p:sp>
        <p:nvSpPr>
          <p:cNvPr id="5" name="Freeform 5"/>
          <p:cNvSpPr/>
          <p:nvPr/>
        </p:nvSpPr>
        <p:spPr>
          <a:xfrm>
            <a:off x="6967007" y="4373574"/>
            <a:ext cx="10292293" cy="5195916"/>
          </a:xfrm>
          <a:custGeom>
            <a:avLst/>
            <a:gdLst/>
            <a:ahLst/>
            <a:cxnLst/>
            <a:rect l="l" t="t" r="r" b="b"/>
            <a:pathLst>
              <a:path w="10292293" h="5195916">
                <a:moveTo>
                  <a:pt x="0" y="0"/>
                </a:moveTo>
                <a:lnTo>
                  <a:pt x="10292293" y="0"/>
                </a:lnTo>
                <a:lnTo>
                  <a:pt x="10292293" y="5195916"/>
                </a:lnTo>
                <a:lnTo>
                  <a:pt x="0" y="5195916"/>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BUTIR-UJI-21</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925484" y="2146609"/>
            <a:ext cx="1971199" cy="2007702"/>
          </a:xfrm>
          <a:custGeom>
            <a:avLst/>
            <a:gdLst/>
            <a:ahLst/>
            <a:cxnLst/>
            <a:rect l="l" t="t" r="r" b="b"/>
            <a:pathLst>
              <a:path w="1971199" h="2007702">
                <a:moveTo>
                  <a:pt x="0" y="0"/>
                </a:moveTo>
                <a:lnTo>
                  <a:pt x="1971199" y="0"/>
                </a:lnTo>
                <a:lnTo>
                  <a:pt x="1971199" y="2007703"/>
                </a:lnTo>
                <a:lnTo>
                  <a:pt x="0" y="20077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753834" y="7551445"/>
            <a:ext cx="1900568" cy="1935764"/>
          </a:xfrm>
          <a:custGeom>
            <a:avLst/>
            <a:gdLst/>
            <a:ahLst/>
            <a:cxnLst/>
            <a:rect l="l" t="t" r="r" b="b"/>
            <a:pathLst>
              <a:path w="1900568" h="1935764">
                <a:moveTo>
                  <a:pt x="0" y="0"/>
                </a:moveTo>
                <a:lnTo>
                  <a:pt x="1900568" y="0"/>
                </a:lnTo>
                <a:lnTo>
                  <a:pt x="1900568" y="1935764"/>
                </a:lnTo>
                <a:lnTo>
                  <a:pt x="0" y="19357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134937" y="868533"/>
            <a:ext cx="14018125" cy="642348"/>
          </a:xfrm>
          <a:prstGeom prst="rect">
            <a:avLst/>
          </a:prstGeom>
        </p:spPr>
        <p:txBody>
          <a:bodyPr lIns="0" tIns="0" rIns="0" bIns="0" rtlCol="0" anchor="t">
            <a:spAutoFit/>
          </a:bodyPr>
          <a:lstStyle/>
          <a:p>
            <a:pPr algn="ctr">
              <a:lnSpc>
                <a:spcPts val="4895"/>
              </a:lnSpc>
            </a:pPr>
            <a:r>
              <a:rPr lang="en-US" sz="4995" spc="-294">
                <a:solidFill>
                  <a:srgbClr val="263F6B"/>
                </a:solidFill>
                <a:latin typeface="Montserrat Extra-Bold Italics"/>
              </a:rPr>
              <a:t>ANALYSIS RESULT</a:t>
            </a:r>
          </a:p>
        </p:txBody>
      </p:sp>
      <p:grpSp>
        <p:nvGrpSpPr>
          <p:cNvPr id="6" name="Group 6"/>
          <p:cNvGrpSpPr/>
          <p:nvPr/>
        </p:nvGrpSpPr>
        <p:grpSpPr>
          <a:xfrm>
            <a:off x="3445847" y="1710447"/>
            <a:ext cx="11566640" cy="8164568"/>
            <a:chOff x="0" y="0"/>
            <a:chExt cx="1500474" cy="1059142"/>
          </a:xfrm>
        </p:grpSpPr>
        <p:sp>
          <p:nvSpPr>
            <p:cNvPr id="7" name="Freeform 7"/>
            <p:cNvSpPr/>
            <p:nvPr/>
          </p:nvSpPr>
          <p:spPr>
            <a:xfrm>
              <a:off x="0" y="0"/>
              <a:ext cx="1500474" cy="1059143"/>
            </a:xfrm>
            <a:custGeom>
              <a:avLst/>
              <a:gdLst/>
              <a:ahLst/>
              <a:cxnLst/>
              <a:rect l="l" t="t" r="r" b="b"/>
              <a:pathLst>
                <a:path w="1500474" h="1059143">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sp>
        <p:nvSpPr>
          <p:cNvPr id="8" name="TextBox 8"/>
          <p:cNvSpPr txBox="1"/>
          <p:nvPr/>
        </p:nvSpPr>
        <p:spPr>
          <a:xfrm>
            <a:off x="4023428" y="1897425"/>
            <a:ext cx="10411478" cy="8014053"/>
          </a:xfrm>
          <a:prstGeom prst="rect">
            <a:avLst/>
          </a:prstGeom>
        </p:spPr>
        <p:txBody>
          <a:bodyPr lIns="0" tIns="0" rIns="0" bIns="0" rtlCol="0" anchor="t">
            <a:spAutoFit/>
          </a:bodyPr>
          <a:lstStyle/>
          <a:p>
            <a:pPr>
              <a:lnSpc>
                <a:spcPts val="3250"/>
              </a:lnSpc>
            </a:pPr>
            <a:r>
              <a:rPr lang="en-US" sz="2500" spc="50" dirty="0">
                <a:solidFill>
                  <a:srgbClr val="FFFFFF"/>
                </a:solidFill>
                <a:latin typeface="Montserrat"/>
              </a:rPr>
              <a:t>Development of Lago Hotel Booking Website System has a very attractive appearance, designed to make it easier for users to book rooms at the hotel. The following is an overview of some of the main components in the depiction of the website:</a:t>
            </a:r>
          </a:p>
          <a:p>
            <a:pPr>
              <a:lnSpc>
                <a:spcPts val="3250"/>
              </a:lnSpc>
            </a:pPr>
            <a:r>
              <a:rPr lang="en-US" sz="2500" spc="50" dirty="0">
                <a:solidFill>
                  <a:srgbClr val="FFFFFF"/>
                </a:solidFill>
                <a:latin typeface="Montserrat"/>
              </a:rPr>
              <a:t>1. Home (home page) contains the main page of the website will welcome users with an attractive appearance, features in booking rooms, room categories, room prices, and complete information on the hotel.</a:t>
            </a:r>
          </a:p>
          <a:p>
            <a:pPr>
              <a:lnSpc>
                <a:spcPts val="3250"/>
              </a:lnSpc>
            </a:pPr>
            <a:r>
              <a:rPr lang="en-US" sz="2500" spc="50" dirty="0">
                <a:solidFill>
                  <a:srgbClr val="FFFFFF"/>
                </a:solidFill>
                <a:latin typeface="Montserrat"/>
              </a:rPr>
              <a:t>2. Rooms contains an overview of room categories, data on rooms, prices on images, check in dates, check out dates on room bookings.</a:t>
            </a:r>
          </a:p>
          <a:p>
            <a:pPr>
              <a:lnSpc>
                <a:spcPts val="3250"/>
              </a:lnSpc>
            </a:pPr>
            <a:r>
              <a:rPr lang="en-US" sz="2500" spc="50" dirty="0">
                <a:solidFill>
                  <a:srgbClr val="FFFFFF"/>
                </a:solidFill>
                <a:latin typeface="Montserrat"/>
              </a:rPr>
              <a:t>3. The booking list contains hotel room bookings, check in dates, check out dates that they have to pay.</a:t>
            </a:r>
          </a:p>
          <a:p>
            <a:pPr>
              <a:lnSpc>
                <a:spcPts val="3250"/>
              </a:lnSpc>
            </a:pPr>
            <a:r>
              <a:rPr lang="en-US" sz="2500" spc="50" dirty="0">
                <a:solidFill>
                  <a:srgbClr val="FFFFFF"/>
                </a:solidFill>
                <a:latin typeface="Montserrat"/>
              </a:rPr>
              <a:t>4. Create testimony (create reviews) contains praise, criticism, suggestions, opinions made by customers to the hotel about the rooms they place.</a:t>
            </a:r>
          </a:p>
          <a:p>
            <a:pPr>
              <a:lnSpc>
                <a:spcPts val="3250"/>
              </a:lnSpc>
            </a:pPr>
            <a:r>
              <a:rPr lang="en-US" sz="2500" spc="50" dirty="0">
                <a:solidFill>
                  <a:srgbClr val="FFFFFF"/>
                </a:solidFill>
                <a:latin typeface="Montserrat"/>
              </a:rPr>
              <a:t>5. View all testimony contains reviews sent by customers to the hotel.</a:t>
            </a:r>
          </a:p>
        </p:txBody>
      </p:sp>
      <p:sp>
        <p:nvSpPr>
          <p:cNvPr id="9" name="Freeform 9"/>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4"/>
            <a:stretch>
              <a:fillRect/>
            </a:stretch>
          </a:blipFill>
        </p:spPr>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297214" y="-726996"/>
            <a:ext cx="11740992" cy="11740992"/>
          </a:xfrm>
          <a:custGeom>
            <a:avLst/>
            <a:gdLst/>
            <a:ahLst/>
            <a:cxnLst/>
            <a:rect l="l" t="t" r="r" b="b"/>
            <a:pathLst>
              <a:path w="11740992" h="11740992">
                <a:moveTo>
                  <a:pt x="0" y="0"/>
                </a:moveTo>
                <a:lnTo>
                  <a:pt x="11740992" y="0"/>
                </a:lnTo>
                <a:lnTo>
                  <a:pt x="11740992" y="11740992"/>
                </a:lnTo>
                <a:lnTo>
                  <a:pt x="0" y="1174099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4" name="AutoShape 4"/>
          <p:cNvSpPr/>
          <p:nvPr/>
        </p:nvSpPr>
        <p:spPr>
          <a:xfrm>
            <a:off x="1028700" y="615601"/>
            <a:ext cx="16230600" cy="9055797"/>
          </a:xfrm>
          <a:prstGeom prst="rect">
            <a:avLst/>
          </a:prstGeom>
          <a:solidFill>
            <a:srgbClr val="213559"/>
          </a:solidFill>
        </p:spPr>
      </p:sp>
      <p:sp>
        <p:nvSpPr>
          <p:cNvPr id="5" name="AutoShape 5"/>
          <p:cNvSpPr/>
          <p:nvPr/>
        </p:nvSpPr>
        <p:spPr>
          <a:xfrm rot="-5400000">
            <a:off x="13018986" y="5376538"/>
            <a:ext cx="6492240" cy="0"/>
          </a:xfrm>
          <a:prstGeom prst="line">
            <a:avLst/>
          </a:prstGeom>
          <a:ln w="9525" cap="rnd">
            <a:solidFill>
              <a:srgbClr val="FFFFFF"/>
            </a:solidFill>
            <a:prstDash val="solid"/>
            <a:headEnd type="none" w="sm" len="sm"/>
            <a:tailEnd type="none" w="sm" len="sm"/>
          </a:ln>
        </p:spPr>
      </p:sp>
      <p:sp>
        <p:nvSpPr>
          <p:cNvPr id="6" name="Freeform 6"/>
          <p:cNvSpPr/>
          <p:nvPr/>
        </p:nvSpPr>
        <p:spPr>
          <a:xfrm>
            <a:off x="1617345" y="1028700"/>
            <a:ext cx="5040630" cy="8229600"/>
          </a:xfrm>
          <a:custGeom>
            <a:avLst/>
            <a:gdLst/>
            <a:ahLst/>
            <a:cxnLst/>
            <a:rect l="l" t="t" r="r" b="b"/>
            <a:pathLst>
              <a:path w="5040630" h="8229600">
                <a:moveTo>
                  <a:pt x="0" y="0"/>
                </a:moveTo>
                <a:lnTo>
                  <a:pt x="5040630" y="0"/>
                </a:lnTo>
                <a:lnTo>
                  <a:pt x="5040630" y="8229600"/>
                </a:lnTo>
                <a:lnTo>
                  <a:pt x="0" y="8229600"/>
                </a:lnTo>
                <a:lnTo>
                  <a:pt x="0" y="0"/>
                </a:lnTo>
                <a:close/>
              </a:path>
            </a:pathLst>
          </a:custGeom>
          <a:blipFill>
            <a:blip r:embed="rId4"/>
            <a:stretch>
              <a:fillRect/>
            </a:stretch>
          </a:blipFill>
        </p:spPr>
      </p:sp>
      <p:sp>
        <p:nvSpPr>
          <p:cNvPr id="7" name="TextBox 7"/>
          <p:cNvSpPr txBox="1"/>
          <p:nvPr/>
        </p:nvSpPr>
        <p:spPr>
          <a:xfrm>
            <a:off x="9144000" y="1473322"/>
            <a:ext cx="5153535" cy="798721"/>
          </a:xfrm>
          <a:prstGeom prst="rect">
            <a:avLst/>
          </a:prstGeom>
        </p:spPr>
        <p:txBody>
          <a:bodyPr lIns="0" tIns="0" rIns="0" bIns="0" rtlCol="0" anchor="t">
            <a:spAutoFit/>
          </a:bodyPr>
          <a:lstStyle/>
          <a:p>
            <a:pPr algn="just">
              <a:lnSpc>
                <a:spcPts val="5958"/>
              </a:lnSpc>
            </a:pPr>
            <a:r>
              <a:rPr lang="en-US" sz="6080" spc="-358">
                <a:solidFill>
                  <a:srgbClr val="FFFFFF"/>
                </a:solidFill>
                <a:latin typeface="Montserrat Extra-Bold Italics"/>
              </a:rPr>
              <a:t>CONCLUSION</a:t>
            </a:r>
          </a:p>
        </p:txBody>
      </p:sp>
      <p:sp>
        <p:nvSpPr>
          <p:cNvPr id="8" name="TextBox 8"/>
          <p:cNvSpPr txBox="1"/>
          <p:nvPr/>
        </p:nvSpPr>
        <p:spPr>
          <a:xfrm>
            <a:off x="6861689" y="2763869"/>
            <a:ext cx="9194940" cy="5476627"/>
          </a:xfrm>
          <a:prstGeom prst="rect">
            <a:avLst/>
          </a:prstGeom>
        </p:spPr>
        <p:txBody>
          <a:bodyPr lIns="0" tIns="0" rIns="0" bIns="0" rtlCol="0" anchor="t">
            <a:spAutoFit/>
          </a:bodyPr>
          <a:lstStyle/>
          <a:p>
            <a:pPr algn="just">
              <a:lnSpc>
                <a:spcPts val="3318"/>
              </a:lnSpc>
              <a:spcBef>
                <a:spcPct val="0"/>
              </a:spcBef>
            </a:pPr>
            <a:r>
              <a:rPr lang="en-US" sz="2553" spc="51" dirty="0">
                <a:solidFill>
                  <a:srgbClr val="FFFFFF"/>
                </a:solidFill>
                <a:latin typeface="Montserrat"/>
              </a:rPr>
              <a:t>Using the Development of Lago Hotel Booking Website System, customers can easily book rooms at hotels according to their needs. Customers can quickly check room availability, prices, and facilities contained in the system. This system also provides a variety of convenient payment options for customers. Prompt confirmation of orders and detailed information guaranteed to customers. In addition, this system also provides an opportunity for the hotel to collect feedback from customers to improve their services in the future. Thus, Hotel Lago's booking system provides a smooth, efficient and satisfying booking experience for hotel customers.</a:t>
            </a:r>
          </a:p>
        </p:txBody>
      </p:sp>
      <p:sp>
        <p:nvSpPr>
          <p:cNvPr id="9" name="Freeform 9"/>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3082285" y="1774701"/>
            <a:ext cx="12123430" cy="8064536"/>
          </a:xfrm>
          <a:custGeom>
            <a:avLst/>
            <a:gdLst/>
            <a:ahLst/>
            <a:cxnLst/>
            <a:rect l="l" t="t" r="r" b="b"/>
            <a:pathLst>
              <a:path w="12123430" h="8064536">
                <a:moveTo>
                  <a:pt x="0" y="0"/>
                </a:moveTo>
                <a:lnTo>
                  <a:pt x="12123430" y="0"/>
                </a:lnTo>
                <a:lnTo>
                  <a:pt x="12123430" y="8064537"/>
                </a:lnTo>
                <a:lnTo>
                  <a:pt x="0" y="8064537"/>
                </a:lnTo>
                <a:lnTo>
                  <a:pt x="0" y="0"/>
                </a:lnTo>
                <a:close/>
              </a:path>
            </a:pathLst>
          </a:custGeom>
          <a:blipFill>
            <a:blip r:embed="rId3"/>
            <a:stretch>
              <a:fillRect t="-4795" b="-4795"/>
            </a:stretch>
          </a:blipFill>
        </p:spPr>
      </p:sp>
      <p:sp>
        <p:nvSpPr>
          <p:cNvPr id="5" name="TextBox 5"/>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PRODUCT DEMO</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1028700" y="881192"/>
            <a:ext cx="1783058" cy="295015"/>
          </a:xfrm>
          <a:custGeom>
            <a:avLst/>
            <a:gdLst/>
            <a:ahLst/>
            <a:cxnLst/>
            <a:rect l="l" t="t" r="r" b="b"/>
            <a:pathLst>
              <a:path w="1783058" h="295015">
                <a:moveTo>
                  <a:pt x="0" y="0"/>
                </a:moveTo>
                <a:lnTo>
                  <a:pt x="1783058" y="0"/>
                </a:lnTo>
                <a:lnTo>
                  <a:pt x="1783058" y="295016"/>
                </a:lnTo>
                <a:lnTo>
                  <a:pt x="0" y="2950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004900" y="9221743"/>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591065"/>
            <a:ext cx="16230600" cy="1351653"/>
          </a:xfrm>
          <a:prstGeom prst="rect">
            <a:avLst/>
          </a:prstGeom>
          <a:solidFill>
            <a:srgbClr val="213559"/>
          </a:solidFill>
        </p:spPr>
      </p:sp>
      <p:sp>
        <p:nvSpPr>
          <p:cNvPr id="6" name="AutoShape 6"/>
          <p:cNvSpPr/>
          <p:nvPr/>
        </p:nvSpPr>
        <p:spPr>
          <a:xfrm>
            <a:off x="1028700" y="340310"/>
            <a:ext cx="16230600" cy="1351653"/>
          </a:xfrm>
          <a:prstGeom prst="rect">
            <a:avLst/>
          </a:prstGeom>
          <a:solidFill>
            <a:srgbClr val="213559"/>
          </a:solidFill>
        </p:spPr>
        <p:txBody>
          <a:bodyPr/>
          <a:lstStyle/>
          <a:p>
            <a:endParaRPr lang="en-ID" dirty="0"/>
          </a:p>
        </p:txBody>
      </p:sp>
      <p:sp>
        <p:nvSpPr>
          <p:cNvPr id="7" name="Freeform 7"/>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4"/>
            <a:stretch>
              <a:fillRect/>
            </a:stretch>
          </a:blipFill>
        </p:spPr>
      </p:sp>
      <p:sp>
        <p:nvSpPr>
          <p:cNvPr id="8" name="Freeform 8"/>
          <p:cNvSpPr/>
          <p:nvPr/>
        </p:nvSpPr>
        <p:spPr>
          <a:xfrm>
            <a:off x="700633" y="2489767"/>
            <a:ext cx="7465529" cy="6655776"/>
          </a:xfrm>
          <a:custGeom>
            <a:avLst/>
            <a:gdLst/>
            <a:ahLst/>
            <a:cxnLst/>
            <a:rect l="l" t="t" r="r" b="b"/>
            <a:pathLst>
              <a:path w="7465529" h="6655776">
                <a:moveTo>
                  <a:pt x="0" y="0"/>
                </a:moveTo>
                <a:lnTo>
                  <a:pt x="7465529" y="0"/>
                </a:lnTo>
                <a:lnTo>
                  <a:pt x="7465529" y="6655776"/>
                </a:lnTo>
                <a:lnTo>
                  <a:pt x="0" y="6655776"/>
                </a:lnTo>
                <a:lnTo>
                  <a:pt x="0" y="0"/>
                </a:lnTo>
                <a:close/>
              </a:path>
            </a:pathLst>
          </a:custGeom>
          <a:blipFill>
            <a:blip r:embed="rId5"/>
            <a:stretch>
              <a:fillRect/>
            </a:stretch>
          </a:blipFill>
        </p:spPr>
      </p:sp>
      <p:sp>
        <p:nvSpPr>
          <p:cNvPr id="9" name="Freeform 9"/>
          <p:cNvSpPr/>
          <p:nvPr/>
        </p:nvSpPr>
        <p:spPr>
          <a:xfrm>
            <a:off x="8921322" y="2614812"/>
            <a:ext cx="8337978" cy="6251165"/>
          </a:xfrm>
          <a:custGeom>
            <a:avLst/>
            <a:gdLst/>
            <a:ahLst/>
            <a:cxnLst/>
            <a:rect l="l" t="t" r="r" b="b"/>
            <a:pathLst>
              <a:path w="8337978" h="6251165">
                <a:moveTo>
                  <a:pt x="0" y="0"/>
                </a:moveTo>
                <a:lnTo>
                  <a:pt x="8337978" y="0"/>
                </a:lnTo>
                <a:lnTo>
                  <a:pt x="8337978" y="6251165"/>
                </a:lnTo>
                <a:lnTo>
                  <a:pt x="0" y="6251165"/>
                </a:lnTo>
                <a:lnTo>
                  <a:pt x="0" y="0"/>
                </a:lnTo>
                <a:close/>
              </a:path>
            </a:pathLst>
          </a:custGeom>
          <a:blipFill>
            <a:blip r:embed="rId6"/>
            <a:stretch>
              <a:fillRect/>
            </a:stretch>
          </a:blipFill>
        </p:spPr>
      </p:sp>
      <p:sp>
        <p:nvSpPr>
          <p:cNvPr id="10" name="TextBox 10"/>
          <p:cNvSpPr txBox="1"/>
          <p:nvPr/>
        </p:nvSpPr>
        <p:spPr>
          <a:xfrm>
            <a:off x="6172200" y="264110"/>
            <a:ext cx="4991249" cy="1144382"/>
          </a:xfrm>
          <a:prstGeom prst="rect">
            <a:avLst/>
          </a:prstGeom>
        </p:spPr>
        <p:txBody>
          <a:bodyPr lIns="0" tIns="0" rIns="0" bIns="0" rtlCol="0" anchor="t">
            <a:spAutoFit/>
          </a:bodyPr>
          <a:lstStyle/>
          <a:p>
            <a:pPr algn="ctr">
              <a:lnSpc>
                <a:spcPts val="9373"/>
              </a:lnSpc>
              <a:spcBef>
                <a:spcPct val="0"/>
              </a:spcBef>
            </a:pPr>
            <a:r>
              <a:rPr lang="en-US" sz="6695" spc="-395" dirty="0">
                <a:solidFill>
                  <a:srgbClr val="000000"/>
                </a:solidFill>
                <a:latin typeface="Montserrat Extra-Bold"/>
              </a:rPr>
              <a:t>THANK YOU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2209800" y="3043987"/>
            <a:ext cx="13252309" cy="6735980"/>
          </a:xfrm>
          <a:custGeom>
            <a:avLst/>
            <a:gdLst/>
            <a:ahLst/>
            <a:cxnLst/>
            <a:rect l="l" t="t" r="r" b="b"/>
            <a:pathLst>
              <a:path w="13252309" h="6735980">
                <a:moveTo>
                  <a:pt x="0" y="0"/>
                </a:moveTo>
                <a:lnTo>
                  <a:pt x="13252309" y="0"/>
                </a:lnTo>
                <a:lnTo>
                  <a:pt x="13252309" y="6735980"/>
                </a:lnTo>
                <a:lnTo>
                  <a:pt x="0" y="6735980"/>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284514" y="3457044"/>
            <a:ext cx="15718971" cy="5801256"/>
          </a:xfrm>
          <a:custGeom>
            <a:avLst/>
            <a:gdLst/>
            <a:ahLst/>
            <a:cxnLst/>
            <a:rect l="l" t="t" r="r" b="b"/>
            <a:pathLst>
              <a:path w="15718971" h="5801256">
                <a:moveTo>
                  <a:pt x="0" y="0"/>
                </a:moveTo>
                <a:lnTo>
                  <a:pt x="15718972" y="0"/>
                </a:lnTo>
                <a:lnTo>
                  <a:pt x="15718972" y="5801256"/>
                </a:lnTo>
                <a:lnTo>
                  <a:pt x="0" y="5801256"/>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2501764" y="3050491"/>
            <a:ext cx="13284473" cy="6722971"/>
          </a:xfrm>
          <a:custGeom>
            <a:avLst/>
            <a:gdLst/>
            <a:ahLst/>
            <a:cxnLst/>
            <a:rect l="l" t="t" r="r" b="b"/>
            <a:pathLst>
              <a:path w="13284473" h="6722971">
                <a:moveTo>
                  <a:pt x="0" y="0"/>
                </a:moveTo>
                <a:lnTo>
                  <a:pt x="13284472" y="0"/>
                </a:lnTo>
                <a:lnTo>
                  <a:pt x="13284472" y="6722971"/>
                </a:lnTo>
                <a:lnTo>
                  <a:pt x="0" y="6722971"/>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104900" y="3630897"/>
            <a:ext cx="16230600" cy="5559653"/>
          </a:xfrm>
          <a:custGeom>
            <a:avLst/>
            <a:gdLst/>
            <a:ahLst/>
            <a:cxnLst/>
            <a:rect l="l" t="t" r="r" b="b"/>
            <a:pathLst>
              <a:path w="16230600" h="5559653">
                <a:moveTo>
                  <a:pt x="0" y="0"/>
                </a:moveTo>
                <a:lnTo>
                  <a:pt x="16230600" y="0"/>
                </a:lnTo>
                <a:lnTo>
                  <a:pt x="16230600" y="5559653"/>
                </a:lnTo>
                <a:lnTo>
                  <a:pt x="0" y="5559653"/>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2366897" y="3246584"/>
            <a:ext cx="13706606" cy="6330786"/>
          </a:xfrm>
          <a:custGeom>
            <a:avLst/>
            <a:gdLst/>
            <a:ahLst/>
            <a:cxnLst/>
            <a:rect l="l" t="t" r="r" b="b"/>
            <a:pathLst>
              <a:path w="13706606" h="6330786">
                <a:moveTo>
                  <a:pt x="0" y="0"/>
                </a:moveTo>
                <a:lnTo>
                  <a:pt x="13706606" y="0"/>
                </a:lnTo>
                <a:lnTo>
                  <a:pt x="13706606" y="6330786"/>
                </a:lnTo>
                <a:lnTo>
                  <a:pt x="0" y="6330786"/>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683489" y="3933840"/>
            <a:ext cx="16728211" cy="4953768"/>
          </a:xfrm>
          <a:custGeom>
            <a:avLst/>
            <a:gdLst/>
            <a:ahLst/>
            <a:cxnLst/>
            <a:rect l="l" t="t" r="r" b="b"/>
            <a:pathLst>
              <a:path w="16728211" h="4953768">
                <a:moveTo>
                  <a:pt x="0" y="0"/>
                </a:moveTo>
                <a:lnTo>
                  <a:pt x="16728211" y="0"/>
                </a:lnTo>
                <a:lnTo>
                  <a:pt x="16728211" y="4953768"/>
                </a:lnTo>
                <a:lnTo>
                  <a:pt x="0" y="4953768"/>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409922" y="3398804"/>
            <a:ext cx="15620556" cy="6023839"/>
          </a:xfrm>
          <a:custGeom>
            <a:avLst/>
            <a:gdLst/>
            <a:ahLst/>
            <a:cxnLst/>
            <a:rect l="l" t="t" r="r" b="b"/>
            <a:pathLst>
              <a:path w="15620556" h="6023839">
                <a:moveTo>
                  <a:pt x="0" y="0"/>
                </a:moveTo>
                <a:lnTo>
                  <a:pt x="15620556" y="0"/>
                </a:lnTo>
                <a:lnTo>
                  <a:pt x="15620556" y="6023839"/>
                </a:lnTo>
                <a:lnTo>
                  <a:pt x="0" y="6023839"/>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411877" y="3104280"/>
            <a:ext cx="15464245" cy="6612887"/>
          </a:xfrm>
          <a:custGeom>
            <a:avLst/>
            <a:gdLst/>
            <a:ahLst/>
            <a:cxnLst/>
            <a:rect l="l" t="t" r="r" b="b"/>
            <a:pathLst>
              <a:path w="15464245" h="6612887">
                <a:moveTo>
                  <a:pt x="0" y="0"/>
                </a:moveTo>
                <a:lnTo>
                  <a:pt x="15464246" y="0"/>
                </a:lnTo>
                <a:lnTo>
                  <a:pt x="15464246" y="6612888"/>
                </a:lnTo>
                <a:lnTo>
                  <a:pt x="0" y="6612888"/>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2476500" y="3088290"/>
            <a:ext cx="12929206" cy="6686043"/>
          </a:xfrm>
          <a:custGeom>
            <a:avLst/>
            <a:gdLst/>
            <a:ahLst/>
            <a:cxnLst/>
            <a:rect l="l" t="t" r="r" b="b"/>
            <a:pathLst>
              <a:path w="12929206" h="6686043">
                <a:moveTo>
                  <a:pt x="0" y="0"/>
                </a:moveTo>
                <a:lnTo>
                  <a:pt x="12929206" y="0"/>
                </a:lnTo>
                <a:lnTo>
                  <a:pt x="12929206" y="6686042"/>
                </a:lnTo>
                <a:lnTo>
                  <a:pt x="0" y="6686042"/>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3" name="Group 3"/>
          <p:cNvGrpSpPr/>
          <p:nvPr/>
        </p:nvGrpSpPr>
        <p:grpSpPr>
          <a:xfrm>
            <a:off x="917781" y="6634117"/>
            <a:ext cx="4113110" cy="2025696"/>
            <a:chOff x="0" y="0"/>
            <a:chExt cx="1500474" cy="738979"/>
          </a:xfrm>
        </p:grpSpPr>
        <p:sp>
          <p:nvSpPr>
            <p:cNvPr id="4" name="Freeform 4"/>
            <p:cNvSpPr/>
            <p:nvPr/>
          </p:nvSpPr>
          <p:spPr>
            <a:xfrm>
              <a:off x="0" y="0"/>
              <a:ext cx="1500474" cy="738979"/>
            </a:xfrm>
            <a:custGeom>
              <a:avLst/>
              <a:gdLst/>
              <a:ahLst/>
              <a:cxnLst/>
              <a:rect l="l" t="t" r="r" b="b"/>
              <a:pathLst>
                <a:path w="1500474" h="738979">
                  <a:moveTo>
                    <a:pt x="1376013" y="738979"/>
                  </a:moveTo>
                  <a:lnTo>
                    <a:pt x="124460" y="738979"/>
                  </a:lnTo>
                  <a:cubicBezTo>
                    <a:pt x="55880" y="738979"/>
                    <a:pt x="0" y="683099"/>
                    <a:pt x="0" y="614519"/>
                  </a:cubicBezTo>
                  <a:lnTo>
                    <a:pt x="0" y="124460"/>
                  </a:lnTo>
                  <a:cubicBezTo>
                    <a:pt x="0" y="55880"/>
                    <a:pt x="55880" y="0"/>
                    <a:pt x="124460" y="0"/>
                  </a:cubicBezTo>
                  <a:lnTo>
                    <a:pt x="1376014" y="0"/>
                  </a:lnTo>
                  <a:cubicBezTo>
                    <a:pt x="1444594" y="0"/>
                    <a:pt x="1500474" y="55880"/>
                    <a:pt x="1500474" y="124460"/>
                  </a:cubicBezTo>
                  <a:lnTo>
                    <a:pt x="1500474" y="614519"/>
                  </a:lnTo>
                  <a:cubicBezTo>
                    <a:pt x="1500474" y="683099"/>
                    <a:pt x="1444594" y="738979"/>
                    <a:pt x="1376014" y="738979"/>
                  </a:cubicBezTo>
                  <a:close/>
                </a:path>
              </a:pathLst>
            </a:custGeom>
            <a:solidFill>
              <a:srgbClr val="263F6B"/>
            </a:solidFill>
          </p:spPr>
        </p:sp>
      </p:grpSp>
      <p:grpSp>
        <p:nvGrpSpPr>
          <p:cNvPr id="5" name="Group 5"/>
          <p:cNvGrpSpPr/>
          <p:nvPr/>
        </p:nvGrpSpPr>
        <p:grpSpPr>
          <a:xfrm>
            <a:off x="5030890" y="3267315"/>
            <a:ext cx="4113110" cy="2446717"/>
            <a:chOff x="0" y="0"/>
            <a:chExt cx="1500474" cy="892569"/>
          </a:xfrm>
        </p:grpSpPr>
        <p:sp>
          <p:nvSpPr>
            <p:cNvPr id="6" name="Freeform 6"/>
            <p:cNvSpPr/>
            <p:nvPr/>
          </p:nvSpPr>
          <p:spPr>
            <a:xfrm>
              <a:off x="0" y="0"/>
              <a:ext cx="1500474" cy="892569"/>
            </a:xfrm>
            <a:custGeom>
              <a:avLst/>
              <a:gdLst/>
              <a:ahLst/>
              <a:cxnLst/>
              <a:rect l="l" t="t" r="r" b="b"/>
              <a:pathLst>
                <a:path w="1500474" h="892569">
                  <a:moveTo>
                    <a:pt x="1376013" y="892569"/>
                  </a:moveTo>
                  <a:lnTo>
                    <a:pt x="124460" y="892569"/>
                  </a:lnTo>
                  <a:cubicBezTo>
                    <a:pt x="55880" y="892569"/>
                    <a:pt x="0" y="836689"/>
                    <a:pt x="0" y="768109"/>
                  </a:cubicBezTo>
                  <a:lnTo>
                    <a:pt x="0" y="124460"/>
                  </a:lnTo>
                  <a:cubicBezTo>
                    <a:pt x="0" y="55880"/>
                    <a:pt x="55880" y="0"/>
                    <a:pt x="124460" y="0"/>
                  </a:cubicBezTo>
                  <a:lnTo>
                    <a:pt x="1376014" y="0"/>
                  </a:lnTo>
                  <a:cubicBezTo>
                    <a:pt x="1444594" y="0"/>
                    <a:pt x="1500474" y="55880"/>
                    <a:pt x="1500474" y="124460"/>
                  </a:cubicBezTo>
                  <a:lnTo>
                    <a:pt x="1500474" y="768109"/>
                  </a:lnTo>
                  <a:cubicBezTo>
                    <a:pt x="1500474" y="836689"/>
                    <a:pt x="1444594" y="892569"/>
                    <a:pt x="1376014" y="892569"/>
                  </a:cubicBezTo>
                  <a:close/>
                </a:path>
              </a:pathLst>
            </a:custGeom>
            <a:solidFill>
              <a:srgbClr val="263F6B"/>
            </a:solidFill>
          </p:spPr>
        </p:sp>
      </p:grpSp>
      <p:grpSp>
        <p:nvGrpSpPr>
          <p:cNvPr id="7" name="Group 7"/>
          <p:cNvGrpSpPr/>
          <p:nvPr/>
        </p:nvGrpSpPr>
        <p:grpSpPr>
          <a:xfrm>
            <a:off x="13257110" y="3267315"/>
            <a:ext cx="4113110" cy="2446717"/>
            <a:chOff x="0" y="0"/>
            <a:chExt cx="1500474" cy="892569"/>
          </a:xfrm>
        </p:grpSpPr>
        <p:sp>
          <p:nvSpPr>
            <p:cNvPr id="8" name="Freeform 8"/>
            <p:cNvSpPr/>
            <p:nvPr/>
          </p:nvSpPr>
          <p:spPr>
            <a:xfrm>
              <a:off x="0" y="0"/>
              <a:ext cx="1500474" cy="892569"/>
            </a:xfrm>
            <a:custGeom>
              <a:avLst/>
              <a:gdLst/>
              <a:ahLst/>
              <a:cxnLst/>
              <a:rect l="l" t="t" r="r" b="b"/>
              <a:pathLst>
                <a:path w="1500474" h="892569">
                  <a:moveTo>
                    <a:pt x="1376013" y="892569"/>
                  </a:moveTo>
                  <a:lnTo>
                    <a:pt x="124460" y="892569"/>
                  </a:lnTo>
                  <a:cubicBezTo>
                    <a:pt x="55880" y="892569"/>
                    <a:pt x="0" y="836689"/>
                    <a:pt x="0" y="768109"/>
                  </a:cubicBezTo>
                  <a:lnTo>
                    <a:pt x="0" y="124460"/>
                  </a:lnTo>
                  <a:cubicBezTo>
                    <a:pt x="0" y="55880"/>
                    <a:pt x="55880" y="0"/>
                    <a:pt x="124460" y="0"/>
                  </a:cubicBezTo>
                  <a:lnTo>
                    <a:pt x="1376014" y="0"/>
                  </a:lnTo>
                  <a:cubicBezTo>
                    <a:pt x="1444594" y="0"/>
                    <a:pt x="1500474" y="55880"/>
                    <a:pt x="1500474" y="124460"/>
                  </a:cubicBezTo>
                  <a:lnTo>
                    <a:pt x="1500474" y="768109"/>
                  </a:lnTo>
                  <a:cubicBezTo>
                    <a:pt x="1500474" y="836689"/>
                    <a:pt x="1444594" y="892569"/>
                    <a:pt x="1376014" y="892569"/>
                  </a:cubicBezTo>
                  <a:close/>
                </a:path>
              </a:pathLst>
            </a:custGeom>
            <a:solidFill>
              <a:srgbClr val="263F6B"/>
            </a:solidFill>
          </p:spPr>
        </p:sp>
      </p:grpSp>
      <p:grpSp>
        <p:nvGrpSpPr>
          <p:cNvPr id="9" name="Group 9"/>
          <p:cNvGrpSpPr/>
          <p:nvPr/>
        </p:nvGrpSpPr>
        <p:grpSpPr>
          <a:xfrm>
            <a:off x="9144000" y="6634117"/>
            <a:ext cx="4113110" cy="2513320"/>
            <a:chOff x="0" y="0"/>
            <a:chExt cx="1500474" cy="916866"/>
          </a:xfrm>
        </p:grpSpPr>
        <p:sp>
          <p:nvSpPr>
            <p:cNvPr id="10" name="Freeform 10"/>
            <p:cNvSpPr/>
            <p:nvPr/>
          </p:nvSpPr>
          <p:spPr>
            <a:xfrm>
              <a:off x="0" y="0"/>
              <a:ext cx="1500474" cy="916866"/>
            </a:xfrm>
            <a:custGeom>
              <a:avLst/>
              <a:gdLst/>
              <a:ahLst/>
              <a:cxnLst/>
              <a:rect l="l" t="t" r="r" b="b"/>
              <a:pathLst>
                <a:path w="1500474" h="916866">
                  <a:moveTo>
                    <a:pt x="1376013" y="916866"/>
                  </a:moveTo>
                  <a:lnTo>
                    <a:pt x="124460" y="916866"/>
                  </a:lnTo>
                  <a:cubicBezTo>
                    <a:pt x="55880" y="916866"/>
                    <a:pt x="0" y="860986"/>
                    <a:pt x="0" y="792406"/>
                  </a:cubicBezTo>
                  <a:lnTo>
                    <a:pt x="0" y="124460"/>
                  </a:lnTo>
                  <a:cubicBezTo>
                    <a:pt x="0" y="55880"/>
                    <a:pt x="55880" y="0"/>
                    <a:pt x="124460" y="0"/>
                  </a:cubicBezTo>
                  <a:lnTo>
                    <a:pt x="1376014" y="0"/>
                  </a:lnTo>
                  <a:cubicBezTo>
                    <a:pt x="1444594" y="0"/>
                    <a:pt x="1500474" y="55880"/>
                    <a:pt x="1500474" y="124460"/>
                  </a:cubicBezTo>
                  <a:lnTo>
                    <a:pt x="1500474" y="792406"/>
                  </a:lnTo>
                  <a:cubicBezTo>
                    <a:pt x="1500474" y="860986"/>
                    <a:pt x="1444594" y="916866"/>
                    <a:pt x="1376014" y="916866"/>
                  </a:cubicBezTo>
                  <a:close/>
                </a:path>
              </a:pathLst>
            </a:custGeom>
            <a:solidFill>
              <a:srgbClr val="263F6B"/>
            </a:solidFill>
          </p:spPr>
        </p:sp>
      </p:grpSp>
      <p:grpSp>
        <p:nvGrpSpPr>
          <p:cNvPr id="11" name="Group 11"/>
          <p:cNvGrpSpPr>
            <a:grpSpLocks noChangeAspect="1"/>
          </p:cNvGrpSpPr>
          <p:nvPr/>
        </p:nvGrpSpPr>
        <p:grpSpPr>
          <a:xfrm>
            <a:off x="1511901" y="4476450"/>
            <a:ext cx="2924869" cy="2924869"/>
            <a:chOff x="0" y="0"/>
            <a:chExt cx="6350000" cy="6350000"/>
          </a:xfrm>
        </p:grpSpPr>
        <p:sp>
          <p:nvSpPr>
            <p:cNvPr id="12" name="Freeform 12"/>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6027" r="-6027"/>
              </a:stretch>
            </a:blipFill>
          </p:spPr>
        </p:sp>
        <p:sp>
          <p:nvSpPr>
            <p:cNvPr id="13" name="Freeform 1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14" name="Group 14"/>
          <p:cNvGrpSpPr>
            <a:grpSpLocks noChangeAspect="1"/>
          </p:cNvGrpSpPr>
          <p:nvPr/>
        </p:nvGrpSpPr>
        <p:grpSpPr>
          <a:xfrm>
            <a:off x="9738120" y="4476450"/>
            <a:ext cx="2924869" cy="2924869"/>
            <a:chOff x="0" y="0"/>
            <a:chExt cx="6350000" cy="6350000"/>
          </a:xfrm>
        </p:grpSpPr>
        <p:sp>
          <p:nvSpPr>
            <p:cNvPr id="15" name="Freeform 15"/>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6027" r="-6027"/>
              </a:stretch>
            </a:blipFill>
          </p:spPr>
        </p:sp>
        <p:sp>
          <p:nvSpPr>
            <p:cNvPr id="16" name="Freeform 16"/>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17" name="Group 17"/>
          <p:cNvGrpSpPr>
            <a:grpSpLocks noChangeAspect="1"/>
          </p:cNvGrpSpPr>
          <p:nvPr/>
        </p:nvGrpSpPr>
        <p:grpSpPr>
          <a:xfrm>
            <a:off x="5625010" y="1028700"/>
            <a:ext cx="2924869" cy="2924869"/>
            <a:chOff x="0" y="0"/>
            <a:chExt cx="6350000" cy="6350000"/>
          </a:xfrm>
        </p:grpSpPr>
        <p:sp>
          <p:nvSpPr>
            <p:cNvPr id="18" name="Freeform 1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6027" r="-6027"/>
              </a:stretch>
            </a:blipFill>
          </p:spPr>
        </p:sp>
        <p:sp>
          <p:nvSpPr>
            <p:cNvPr id="19" name="Freeform 1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id="20" name="Group 20"/>
          <p:cNvGrpSpPr>
            <a:grpSpLocks noChangeAspect="1"/>
          </p:cNvGrpSpPr>
          <p:nvPr/>
        </p:nvGrpSpPr>
        <p:grpSpPr>
          <a:xfrm>
            <a:off x="13851230" y="1028700"/>
            <a:ext cx="2924869" cy="2924869"/>
            <a:chOff x="0" y="0"/>
            <a:chExt cx="6350000" cy="6350000"/>
          </a:xfrm>
        </p:grpSpPr>
        <p:sp>
          <p:nvSpPr>
            <p:cNvPr id="21" name="Freeform 2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6027" r="-6027"/>
              </a:stretch>
            </a:blipFill>
          </p:spPr>
        </p:sp>
        <p:sp>
          <p:nvSpPr>
            <p:cNvPr id="22" name="Freeform 2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id="23" name="AutoShape 23"/>
          <p:cNvSpPr/>
          <p:nvPr/>
        </p:nvSpPr>
        <p:spPr>
          <a:xfrm rot="-2655355">
            <a:off x="3440754" y="3542727"/>
            <a:ext cx="1833692" cy="0"/>
          </a:xfrm>
          <a:prstGeom prst="line">
            <a:avLst/>
          </a:prstGeom>
          <a:ln w="47625" cap="rnd">
            <a:solidFill>
              <a:srgbClr val="263F6B"/>
            </a:solidFill>
            <a:prstDash val="solid"/>
            <a:headEnd type="oval" w="lg" len="lg"/>
            <a:tailEnd type="oval" w="lg" len="lg"/>
          </a:ln>
        </p:spPr>
      </p:sp>
      <p:sp>
        <p:nvSpPr>
          <p:cNvPr id="24" name="AutoShape 24"/>
          <p:cNvSpPr/>
          <p:nvPr/>
        </p:nvSpPr>
        <p:spPr>
          <a:xfrm rot="-2655355">
            <a:off x="11666973" y="3542727"/>
            <a:ext cx="1833692" cy="0"/>
          </a:xfrm>
          <a:prstGeom prst="line">
            <a:avLst/>
          </a:prstGeom>
          <a:ln w="47625" cap="rnd">
            <a:solidFill>
              <a:srgbClr val="263F6B"/>
            </a:solidFill>
            <a:prstDash val="solid"/>
            <a:headEnd type="oval" w="lg" len="lg"/>
            <a:tailEnd type="oval" w="lg" len="lg"/>
          </a:ln>
        </p:spPr>
      </p:sp>
      <p:sp>
        <p:nvSpPr>
          <p:cNvPr id="25" name="AutoShape 25"/>
          <p:cNvSpPr/>
          <p:nvPr/>
        </p:nvSpPr>
        <p:spPr>
          <a:xfrm rot="-8100000">
            <a:off x="7126015" y="7275450"/>
            <a:ext cx="1833692" cy="0"/>
          </a:xfrm>
          <a:prstGeom prst="line">
            <a:avLst/>
          </a:prstGeom>
          <a:ln w="47625" cap="rnd">
            <a:solidFill>
              <a:srgbClr val="263F6B"/>
            </a:solidFill>
            <a:prstDash val="solid"/>
            <a:headEnd type="oval" w="lg" len="lg"/>
            <a:tailEnd type="oval" w="lg" len="lg"/>
          </a:ln>
        </p:spPr>
      </p:sp>
      <p:sp>
        <p:nvSpPr>
          <p:cNvPr id="26" name="AutoShape 26"/>
          <p:cNvSpPr/>
          <p:nvPr/>
        </p:nvSpPr>
        <p:spPr>
          <a:xfrm rot="-2700000">
            <a:off x="15641497" y="9043300"/>
            <a:ext cx="5293007" cy="2487400"/>
          </a:xfrm>
          <a:prstGeom prst="rect">
            <a:avLst/>
          </a:prstGeom>
          <a:solidFill>
            <a:srgbClr val="213559"/>
          </a:solidFill>
        </p:spPr>
      </p:sp>
      <p:sp>
        <p:nvSpPr>
          <p:cNvPr id="27" name="AutoShape 27"/>
          <p:cNvSpPr/>
          <p:nvPr/>
        </p:nvSpPr>
        <p:spPr>
          <a:xfrm rot="-2700000">
            <a:off x="-2646503" y="-1243700"/>
            <a:ext cx="5293007" cy="2487400"/>
          </a:xfrm>
          <a:prstGeom prst="rect">
            <a:avLst/>
          </a:prstGeom>
          <a:solidFill>
            <a:srgbClr val="213559"/>
          </a:solidFill>
        </p:spPr>
      </p:sp>
      <p:sp>
        <p:nvSpPr>
          <p:cNvPr id="28" name="TextBox 28"/>
          <p:cNvSpPr txBox="1"/>
          <p:nvPr/>
        </p:nvSpPr>
        <p:spPr>
          <a:xfrm>
            <a:off x="1353774" y="8042275"/>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11322032</a:t>
            </a:r>
          </a:p>
        </p:txBody>
      </p:sp>
      <p:sp>
        <p:nvSpPr>
          <p:cNvPr id="29" name="TextBox 29"/>
          <p:cNvSpPr txBox="1"/>
          <p:nvPr/>
        </p:nvSpPr>
        <p:spPr>
          <a:xfrm>
            <a:off x="5466884" y="5085048"/>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11322041</a:t>
            </a:r>
          </a:p>
        </p:txBody>
      </p:sp>
      <p:sp>
        <p:nvSpPr>
          <p:cNvPr id="30" name="TextBox 30"/>
          <p:cNvSpPr txBox="1"/>
          <p:nvPr/>
        </p:nvSpPr>
        <p:spPr>
          <a:xfrm>
            <a:off x="13691690" y="5124450"/>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11322061</a:t>
            </a:r>
          </a:p>
        </p:txBody>
      </p:sp>
      <p:sp>
        <p:nvSpPr>
          <p:cNvPr id="31" name="TextBox 31"/>
          <p:cNvSpPr txBox="1"/>
          <p:nvPr/>
        </p:nvSpPr>
        <p:spPr>
          <a:xfrm>
            <a:off x="9579993" y="8451850"/>
            <a:ext cx="3241123"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a:rPr>
              <a:t>11322002</a:t>
            </a:r>
          </a:p>
        </p:txBody>
      </p:sp>
      <p:sp>
        <p:nvSpPr>
          <p:cNvPr id="32" name="TextBox 32"/>
          <p:cNvSpPr txBox="1"/>
          <p:nvPr/>
        </p:nvSpPr>
        <p:spPr>
          <a:xfrm>
            <a:off x="917781" y="7382269"/>
            <a:ext cx="4113110" cy="396875"/>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Sabar Martua Tamba</a:t>
            </a:r>
          </a:p>
        </p:txBody>
      </p:sp>
      <p:sp>
        <p:nvSpPr>
          <p:cNvPr id="33" name="TextBox 33"/>
          <p:cNvSpPr txBox="1"/>
          <p:nvPr/>
        </p:nvSpPr>
        <p:spPr>
          <a:xfrm>
            <a:off x="5030890" y="4015467"/>
            <a:ext cx="4113110" cy="80645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Cecilia Limasti Cinta Situmorang</a:t>
            </a:r>
          </a:p>
        </p:txBody>
      </p:sp>
      <p:sp>
        <p:nvSpPr>
          <p:cNvPr id="34" name="TextBox 34"/>
          <p:cNvSpPr txBox="1"/>
          <p:nvPr/>
        </p:nvSpPr>
        <p:spPr>
          <a:xfrm>
            <a:off x="13257110" y="4015467"/>
            <a:ext cx="4113110" cy="80645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Johanna Romauli Siagian</a:t>
            </a:r>
          </a:p>
        </p:txBody>
      </p:sp>
      <p:sp>
        <p:nvSpPr>
          <p:cNvPr id="35" name="TextBox 35"/>
          <p:cNvSpPr txBox="1"/>
          <p:nvPr/>
        </p:nvSpPr>
        <p:spPr>
          <a:xfrm>
            <a:off x="9144000" y="7382269"/>
            <a:ext cx="4113110" cy="806450"/>
          </a:xfrm>
          <a:prstGeom prst="rect">
            <a:avLst/>
          </a:prstGeom>
        </p:spPr>
        <p:txBody>
          <a:bodyPr lIns="0" tIns="0" rIns="0" bIns="0" rtlCol="0" anchor="t">
            <a:spAutoFit/>
          </a:bodyPr>
          <a:lstStyle/>
          <a:p>
            <a:pPr algn="ctr">
              <a:lnSpc>
                <a:spcPts val="3250"/>
              </a:lnSpc>
            </a:pPr>
            <a:r>
              <a:rPr lang="en-US" sz="2500" spc="50">
                <a:solidFill>
                  <a:srgbClr val="FFFFFF"/>
                </a:solidFill>
                <a:latin typeface="Montserrat Extra-Bold"/>
              </a:rPr>
              <a:t>Erlangga Abel Napitupulu</a:t>
            </a:r>
          </a:p>
        </p:txBody>
      </p:sp>
      <p:sp>
        <p:nvSpPr>
          <p:cNvPr id="36" name="TextBox 36"/>
          <p:cNvSpPr txBox="1"/>
          <p:nvPr/>
        </p:nvSpPr>
        <p:spPr>
          <a:xfrm>
            <a:off x="1028700" y="1243598"/>
            <a:ext cx="3408070" cy="778580"/>
          </a:xfrm>
          <a:prstGeom prst="rect">
            <a:avLst/>
          </a:prstGeom>
        </p:spPr>
        <p:txBody>
          <a:bodyPr lIns="0" tIns="0" rIns="0" bIns="0" rtlCol="0" anchor="t">
            <a:spAutoFit/>
          </a:bodyPr>
          <a:lstStyle/>
          <a:p>
            <a:pPr>
              <a:lnSpc>
                <a:spcPts val="5761"/>
              </a:lnSpc>
            </a:pPr>
            <a:r>
              <a:rPr lang="en-US" sz="5879" spc="-346">
                <a:solidFill>
                  <a:srgbClr val="263F6B"/>
                </a:solidFill>
                <a:latin typeface="Montserrat Extra-Bold Italics"/>
              </a:rPr>
              <a:t>TEAM</a:t>
            </a:r>
          </a:p>
        </p:txBody>
      </p:sp>
      <p:sp>
        <p:nvSpPr>
          <p:cNvPr id="37" name="Freeform 37"/>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6"/>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4525614" y="3140021"/>
            <a:ext cx="9389172" cy="6541405"/>
          </a:xfrm>
          <a:custGeom>
            <a:avLst/>
            <a:gdLst/>
            <a:ahLst/>
            <a:cxnLst/>
            <a:rect l="l" t="t" r="r" b="b"/>
            <a:pathLst>
              <a:path w="9389172" h="6541405">
                <a:moveTo>
                  <a:pt x="0" y="0"/>
                </a:moveTo>
                <a:lnTo>
                  <a:pt x="9389172" y="0"/>
                </a:lnTo>
                <a:lnTo>
                  <a:pt x="9389172" y="6541405"/>
                </a:lnTo>
                <a:lnTo>
                  <a:pt x="0" y="6541405"/>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2401780" y="3290579"/>
            <a:ext cx="13484439" cy="6242796"/>
          </a:xfrm>
          <a:custGeom>
            <a:avLst/>
            <a:gdLst/>
            <a:ahLst/>
            <a:cxnLst/>
            <a:rect l="l" t="t" r="r" b="b"/>
            <a:pathLst>
              <a:path w="13484439" h="6242796">
                <a:moveTo>
                  <a:pt x="0" y="0"/>
                </a:moveTo>
                <a:lnTo>
                  <a:pt x="13484440" y="0"/>
                </a:lnTo>
                <a:lnTo>
                  <a:pt x="13484440" y="6242796"/>
                </a:lnTo>
                <a:lnTo>
                  <a:pt x="0" y="6242796"/>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2258346" y="3156730"/>
            <a:ext cx="13923708" cy="6507987"/>
          </a:xfrm>
          <a:custGeom>
            <a:avLst/>
            <a:gdLst/>
            <a:ahLst/>
            <a:cxnLst/>
            <a:rect l="l" t="t" r="r" b="b"/>
            <a:pathLst>
              <a:path w="13923708" h="6507987">
                <a:moveTo>
                  <a:pt x="0" y="0"/>
                </a:moveTo>
                <a:lnTo>
                  <a:pt x="13923708" y="0"/>
                </a:lnTo>
                <a:lnTo>
                  <a:pt x="13923708" y="6507988"/>
                </a:lnTo>
                <a:lnTo>
                  <a:pt x="0" y="6507988"/>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028700" y="3912543"/>
            <a:ext cx="16383000" cy="4996362"/>
          </a:xfrm>
          <a:custGeom>
            <a:avLst/>
            <a:gdLst/>
            <a:ahLst/>
            <a:cxnLst/>
            <a:rect l="l" t="t" r="r" b="b"/>
            <a:pathLst>
              <a:path w="16383000" h="4996362">
                <a:moveTo>
                  <a:pt x="0" y="0"/>
                </a:moveTo>
                <a:lnTo>
                  <a:pt x="16383000" y="0"/>
                </a:lnTo>
                <a:lnTo>
                  <a:pt x="16383000" y="4996362"/>
                </a:lnTo>
                <a:lnTo>
                  <a:pt x="0" y="4996362"/>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4333297" y="3175604"/>
            <a:ext cx="9148080" cy="6436950"/>
          </a:xfrm>
          <a:custGeom>
            <a:avLst/>
            <a:gdLst/>
            <a:ahLst/>
            <a:cxnLst/>
            <a:rect l="l" t="t" r="r" b="b"/>
            <a:pathLst>
              <a:path w="9148080" h="6436950">
                <a:moveTo>
                  <a:pt x="0" y="0"/>
                </a:moveTo>
                <a:lnTo>
                  <a:pt x="9148079" y="0"/>
                </a:lnTo>
                <a:lnTo>
                  <a:pt x="9148079" y="6436950"/>
                </a:lnTo>
                <a:lnTo>
                  <a:pt x="0" y="6436950"/>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028700" y="3711602"/>
            <a:ext cx="16230600" cy="5398244"/>
          </a:xfrm>
          <a:custGeom>
            <a:avLst/>
            <a:gdLst/>
            <a:ahLst/>
            <a:cxnLst/>
            <a:rect l="l" t="t" r="r" b="b"/>
            <a:pathLst>
              <a:path w="16230600" h="5398244">
                <a:moveTo>
                  <a:pt x="0" y="0"/>
                </a:moveTo>
                <a:lnTo>
                  <a:pt x="16230600" y="0"/>
                </a:lnTo>
                <a:lnTo>
                  <a:pt x="16230600" y="5398244"/>
                </a:lnTo>
                <a:lnTo>
                  <a:pt x="0" y="5398244"/>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718596" y="3054905"/>
            <a:ext cx="15003208" cy="6714143"/>
          </a:xfrm>
          <a:custGeom>
            <a:avLst/>
            <a:gdLst/>
            <a:ahLst/>
            <a:cxnLst/>
            <a:rect l="l" t="t" r="r" b="b"/>
            <a:pathLst>
              <a:path w="15003208" h="6714143">
                <a:moveTo>
                  <a:pt x="0" y="0"/>
                </a:moveTo>
                <a:lnTo>
                  <a:pt x="15003208" y="0"/>
                </a:lnTo>
                <a:lnTo>
                  <a:pt x="15003208" y="6714143"/>
                </a:lnTo>
                <a:lnTo>
                  <a:pt x="0" y="6714143"/>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028700" y="3388783"/>
            <a:ext cx="16230600" cy="6043881"/>
          </a:xfrm>
          <a:custGeom>
            <a:avLst/>
            <a:gdLst/>
            <a:ahLst/>
            <a:cxnLst/>
            <a:rect l="l" t="t" r="r" b="b"/>
            <a:pathLst>
              <a:path w="16230600" h="6043881">
                <a:moveTo>
                  <a:pt x="0" y="0"/>
                </a:moveTo>
                <a:lnTo>
                  <a:pt x="16230600" y="0"/>
                </a:lnTo>
                <a:lnTo>
                  <a:pt x="16230600" y="6043881"/>
                </a:lnTo>
                <a:lnTo>
                  <a:pt x="0" y="6043881"/>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2929073" y="3094848"/>
            <a:ext cx="12582254" cy="6631752"/>
          </a:xfrm>
          <a:custGeom>
            <a:avLst/>
            <a:gdLst/>
            <a:ahLst/>
            <a:cxnLst/>
            <a:rect l="l" t="t" r="r" b="b"/>
            <a:pathLst>
              <a:path w="12582254" h="6631752">
                <a:moveTo>
                  <a:pt x="0" y="0"/>
                </a:moveTo>
                <a:lnTo>
                  <a:pt x="12582254" y="0"/>
                </a:lnTo>
                <a:lnTo>
                  <a:pt x="12582254" y="6631752"/>
                </a:lnTo>
                <a:lnTo>
                  <a:pt x="0" y="6631752"/>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736859" y="3652733"/>
            <a:ext cx="16966683" cy="5605567"/>
          </a:xfrm>
          <a:custGeom>
            <a:avLst/>
            <a:gdLst/>
            <a:ahLst/>
            <a:cxnLst/>
            <a:rect l="l" t="t" r="r" b="b"/>
            <a:pathLst>
              <a:path w="16966683" h="5605567">
                <a:moveTo>
                  <a:pt x="0" y="0"/>
                </a:moveTo>
                <a:lnTo>
                  <a:pt x="16966682" y="0"/>
                </a:lnTo>
                <a:lnTo>
                  <a:pt x="16966682" y="5605567"/>
                </a:lnTo>
                <a:lnTo>
                  <a:pt x="0" y="5605567"/>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flipH="1">
            <a:off x="6375901" y="-995510"/>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AutoShape 4"/>
          <p:cNvSpPr/>
          <p:nvPr/>
        </p:nvSpPr>
        <p:spPr>
          <a:xfrm>
            <a:off x="266700" y="2611374"/>
            <a:ext cx="16992600" cy="7269343"/>
          </a:xfrm>
          <a:prstGeom prst="rect">
            <a:avLst/>
          </a:prstGeom>
          <a:solidFill>
            <a:srgbClr val="213559"/>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1028700" y="514350"/>
            <a:ext cx="5935366" cy="2097024"/>
          </a:xfrm>
          <a:prstGeom prst="rect">
            <a:avLst/>
          </a:prstGeom>
        </p:spPr>
        <p:txBody>
          <a:bodyPr lIns="0" tIns="0" rIns="0" bIns="0" rtlCol="0" anchor="t">
            <a:spAutoFit/>
          </a:bodyPr>
          <a:lstStyle/>
          <a:p>
            <a:pPr>
              <a:lnSpc>
                <a:spcPts val="8071"/>
              </a:lnSpc>
            </a:pPr>
            <a:r>
              <a:rPr lang="en-US" sz="8236" spc="-485">
                <a:solidFill>
                  <a:srgbClr val="263F6B"/>
                </a:solidFill>
                <a:latin typeface="Montserrat Extra-Bold Italics"/>
              </a:rPr>
              <a:t>TABLE OF CONTENTS</a:t>
            </a:r>
          </a:p>
        </p:txBody>
      </p:sp>
      <p:sp>
        <p:nvSpPr>
          <p:cNvPr id="8" name="TextBox 8"/>
          <p:cNvSpPr txBox="1"/>
          <p:nvPr/>
        </p:nvSpPr>
        <p:spPr>
          <a:xfrm>
            <a:off x="647700" y="2910276"/>
            <a:ext cx="16992600" cy="6450740"/>
          </a:xfrm>
          <a:prstGeom prst="rect">
            <a:avLst/>
          </a:prstGeom>
        </p:spPr>
        <p:txBody>
          <a:bodyPr lIns="0" tIns="0" rIns="0" bIns="0" rtlCol="0" anchor="t">
            <a:spAutoFit/>
          </a:bodyPr>
          <a:lstStyle/>
          <a:p>
            <a:pPr marL="613458" lvl="1" indent="-306729" algn="just">
              <a:lnSpc>
                <a:spcPts val="6393"/>
              </a:lnSpc>
              <a:buFont typeface="Arial"/>
              <a:buChar char="•"/>
            </a:pPr>
            <a:r>
              <a:rPr lang="en-US" sz="2841" spc="56" dirty="0">
                <a:solidFill>
                  <a:srgbClr val="FFFFFF"/>
                </a:solidFill>
                <a:latin typeface="Montserrat"/>
              </a:rPr>
              <a:t>Introduction                                                                               </a:t>
            </a:r>
          </a:p>
          <a:p>
            <a:pPr marL="613458" lvl="1" indent="-306729" algn="just">
              <a:lnSpc>
                <a:spcPts val="6393"/>
              </a:lnSpc>
              <a:buFont typeface="Arial"/>
              <a:buChar char="•"/>
            </a:pPr>
            <a:r>
              <a:rPr lang="en-US" sz="2841" spc="56" dirty="0">
                <a:solidFill>
                  <a:srgbClr val="FFFFFF"/>
                </a:solidFill>
                <a:latin typeface="Montserrat"/>
              </a:rPr>
              <a:t>Purpose</a:t>
            </a:r>
          </a:p>
          <a:p>
            <a:pPr marL="613458" lvl="1" indent="-306729" algn="just">
              <a:lnSpc>
                <a:spcPts val="6393"/>
              </a:lnSpc>
              <a:buFont typeface="Arial"/>
              <a:buChar char="•"/>
            </a:pPr>
            <a:r>
              <a:rPr lang="en-US" sz="2841" spc="56" dirty="0">
                <a:solidFill>
                  <a:srgbClr val="FFFFFF"/>
                </a:solidFill>
                <a:latin typeface="Montserrat"/>
              </a:rPr>
              <a:t>Current System (BPMN)</a:t>
            </a:r>
          </a:p>
          <a:p>
            <a:pPr marL="613458" lvl="1" indent="-306729" algn="just">
              <a:lnSpc>
                <a:spcPts val="6393"/>
              </a:lnSpc>
              <a:buFont typeface="Arial"/>
              <a:buChar char="•"/>
            </a:pPr>
            <a:r>
              <a:rPr lang="en-US" sz="2841" spc="56" dirty="0">
                <a:solidFill>
                  <a:srgbClr val="FFFFFF"/>
                </a:solidFill>
                <a:latin typeface="Montserrat"/>
              </a:rPr>
              <a:t>Target System (BPMN)</a:t>
            </a:r>
          </a:p>
          <a:p>
            <a:pPr marL="613458" lvl="1" indent="-306729" algn="just">
              <a:lnSpc>
                <a:spcPts val="6393"/>
              </a:lnSpc>
              <a:buFont typeface="Arial"/>
              <a:buChar char="•"/>
            </a:pPr>
            <a:r>
              <a:rPr lang="en-US" sz="2841" spc="56" dirty="0">
                <a:solidFill>
                  <a:srgbClr val="FFFFFF"/>
                </a:solidFill>
                <a:latin typeface="Montserrat"/>
              </a:rPr>
              <a:t>Function on Website</a:t>
            </a:r>
          </a:p>
          <a:p>
            <a:pPr marL="613458" lvl="1" indent="-306729" algn="just">
              <a:lnSpc>
                <a:spcPts val="6393"/>
              </a:lnSpc>
              <a:buFont typeface="Arial"/>
              <a:buChar char="•"/>
            </a:pPr>
            <a:r>
              <a:rPr lang="en-US" sz="2841" spc="56" dirty="0">
                <a:solidFill>
                  <a:srgbClr val="FFFFFF"/>
                </a:solidFill>
                <a:latin typeface="Montserrat"/>
              </a:rPr>
              <a:t>Use case Diagram -&gt; Use case Scenario</a:t>
            </a:r>
          </a:p>
          <a:p>
            <a:pPr marL="613458" lvl="1" indent="-306729" algn="just">
              <a:lnSpc>
                <a:spcPts val="6393"/>
              </a:lnSpc>
              <a:buFont typeface="Arial"/>
              <a:buChar char="•"/>
            </a:pPr>
            <a:r>
              <a:rPr lang="en-US" sz="2841" spc="56" dirty="0">
                <a:solidFill>
                  <a:srgbClr val="FFFFFF"/>
                </a:solidFill>
                <a:latin typeface="Montserrat"/>
              </a:rPr>
              <a:t>Entity Relationship Diagram Model (ERD)</a:t>
            </a:r>
          </a:p>
          <a:p>
            <a:pPr marL="613458" lvl="1" indent="-306729" algn="just">
              <a:lnSpc>
                <a:spcPts val="6393"/>
              </a:lnSpc>
              <a:buFont typeface="Arial"/>
              <a:buChar char="•"/>
            </a:pPr>
            <a:r>
              <a:rPr lang="en-US" sz="2841" spc="56" dirty="0">
                <a:solidFill>
                  <a:srgbClr val="FFFFFF"/>
                </a:solidFill>
                <a:latin typeface="Montserrat"/>
              </a:rPr>
              <a:t>Non-</a:t>
            </a:r>
            <a:r>
              <a:rPr lang="en-US" sz="2841" spc="56" dirty="0" err="1">
                <a:solidFill>
                  <a:srgbClr val="FFFFFF"/>
                </a:solidFill>
                <a:latin typeface="Montserrat"/>
              </a:rPr>
              <a:t>fungsional</a:t>
            </a:r>
            <a:r>
              <a:rPr lang="en-US" sz="2841" spc="56" dirty="0">
                <a:solidFill>
                  <a:srgbClr val="FFFFFF"/>
                </a:solidFill>
                <a:latin typeface="Montserrat"/>
              </a:rPr>
              <a:t> requirement</a:t>
            </a:r>
          </a:p>
        </p:txBody>
      </p:sp>
      <p:sp>
        <p:nvSpPr>
          <p:cNvPr id="9" name="Freeform 9"/>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4" name="Freeform 4"/>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028700" y="9882171"/>
            <a:ext cx="16383000" cy="152400"/>
          </a:xfrm>
          <a:prstGeom prst="rect">
            <a:avLst/>
          </a:prstGeom>
          <a:solidFill>
            <a:srgbClr val="FFFFFF"/>
          </a:solidFill>
        </p:spPr>
      </p:sp>
      <p:sp>
        <p:nvSpPr>
          <p:cNvPr id="6" name="Freeform 6"/>
          <p:cNvSpPr/>
          <p:nvPr/>
        </p:nvSpPr>
        <p:spPr>
          <a:xfrm>
            <a:off x="1028700" y="3237594"/>
            <a:ext cx="16230600" cy="6348765"/>
          </a:xfrm>
          <a:custGeom>
            <a:avLst/>
            <a:gdLst/>
            <a:ahLst/>
            <a:cxnLst/>
            <a:rect l="l" t="t" r="r" b="b"/>
            <a:pathLst>
              <a:path w="16230600" h="6348765">
                <a:moveTo>
                  <a:pt x="0" y="0"/>
                </a:moveTo>
                <a:lnTo>
                  <a:pt x="16230600" y="0"/>
                </a:lnTo>
                <a:lnTo>
                  <a:pt x="16230600" y="6348765"/>
                </a:lnTo>
                <a:lnTo>
                  <a:pt x="0" y="6348765"/>
                </a:lnTo>
                <a:lnTo>
                  <a:pt x="0" y="0"/>
                </a:lnTo>
                <a:close/>
              </a:path>
            </a:pathLst>
          </a:custGeom>
          <a:blipFill>
            <a:blip r:embed="rId4"/>
            <a:stretch>
              <a:fillRect/>
            </a:stretch>
          </a:blipFill>
        </p:spPr>
      </p:sp>
      <p:sp>
        <p:nvSpPr>
          <p:cNvPr id="7" name="TextBox 7"/>
          <p:cNvSpPr txBox="1"/>
          <p:nvPr/>
        </p:nvSpPr>
        <p:spPr>
          <a:xfrm>
            <a:off x="-2557833" y="1314450"/>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TARGET SYSTEM</a:t>
            </a:r>
          </a:p>
        </p:txBody>
      </p:sp>
      <p:sp>
        <p:nvSpPr>
          <p:cNvPr id="8" name="Freeform 8"/>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893447"/>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FUNCTION ON WEBSITE</a:t>
            </a:r>
          </a:p>
        </p:txBody>
      </p:sp>
      <p:sp>
        <p:nvSpPr>
          <p:cNvPr id="4" name="TextBox 4"/>
          <p:cNvSpPr txBox="1"/>
          <p:nvPr/>
        </p:nvSpPr>
        <p:spPr>
          <a:xfrm>
            <a:off x="652666" y="2545996"/>
            <a:ext cx="6516487" cy="6247095"/>
          </a:xfrm>
          <a:prstGeom prst="rect">
            <a:avLst/>
          </a:prstGeom>
        </p:spPr>
        <p:txBody>
          <a:bodyPr lIns="0" tIns="0" rIns="0" bIns="0" rtlCol="0" anchor="t">
            <a:spAutoFit/>
          </a:bodyPr>
          <a:lstStyle/>
          <a:p>
            <a:pPr marL="820469" lvl="1" indent="-410235">
              <a:lnSpc>
                <a:spcPts val="4940"/>
              </a:lnSpc>
              <a:buFont typeface="Arial"/>
              <a:buChar char="•"/>
            </a:pPr>
            <a:r>
              <a:rPr lang="en-US" sz="3800" spc="76" dirty="0">
                <a:solidFill>
                  <a:srgbClr val="000000"/>
                </a:solidFill>
                <a:latin typeface="Montserrat"/>
              </a:rPr>
              <a:t>Registration</a:t>
            </a:r>
          </a:p>
          <a:p>
            <a:pPr marL="820469" lvl="1" indent="-410235">
              <a:lnSpc>
                <a:spcPts val="4940"/>
              </a:lnSpc>
              <a:buFont typeface="Arial"/>
              <a:buChar char="•"/>
            </a:pPr>
            <a:r>
              <a:rPr lang="en-US" sz="3800" spc="76" dirty="0">
                <a:solidFill>
                  <a:srgbClr val="000000"/>
                </a:solidFill>
                <a:latin typeface="Montserrat"/>
              </a:rPr>
              <a:t>Login</a:t>
            </a:r>
          </a:p>
          <a:p>
            <a:pPr marL="820469" lvl="1" indent="-410235">
              <a:lnSpc>
                <a:spcPts val="4940"/>
              </a:lnSpc>
              <a:buFont typeface="Arial"/>
              <a:buChar char="•"/>
            </a:pPr>
            <a:r>
              <a:rPr lang="en-US" sz="3800" spc="76" dirty="0">
                <a:solidFill>
                  <a:srgbClr val="000000"/>
                </a:solidFill>
                <a:latin typeface="Montserrat"/>
              </a:rPr>
              <a:t>Create room data</a:t>
            </a:r>
          </a:p>
          <a:p>
            <a:pPr marL="820469" lvl="1" indent="-410235">
              <a:lnSpc>
                <a:spcPts val="4940"/>
              </a:lnSpc>
              <a:buFont typeface="Arial"/>
              <a:buChar char="•"/>
            </a:pPr>
            <a:r>
              <a:rPr lang="en-US" sz="3800" spc="76" dirty="0">
                <a:solidFill>
                  <a:srgbClr val="000000"/>
                </a:solidFill>
                <a:latin typeface="Montserrat"/>
              </a:rPr>
              <a:t>View room data</a:t>
            </a:r>
          </a:p>
          <a:p>
            <a:pPr marL="820469" lvl="1" indent="-410235">
              <a:lnSpc>
                <a:spcPts val="4940"/>
              </a:lnSpc>
              <a:buFont typeface="Arial"/>
              <a:buChar char="•"/>
            </a:pPr>
            <a:r>
              <a:rPr lang="en-US" sz="3800" spc="76" dirty="0">
                <a:solidFill>
                  <a:srgbClr val="000000"/>
                </a:solidFill>
                <a:latin typeface="Montserrat"/>
              </a:rPr>
              <a:t>Changing room data</a:t>
            </a:r>
          </a:p>
          <a:p>
            <a:pPr marL="820469" lvl="1" indent="-410235">
              <a:lnSpc>
                <a:spcPts val="4940"/>
              </a:lnSpc>
              <a:buFont typeface="Arial"/>
              <a:buChar char="•"/>
            </a:pPr>
            <a:r>
              <a:rPr lang="en-US" sz="3800" spc="76" dirty="0">
                <a:solidFill>
                  <a:srgbClr val="000000"/>
                </a:solidFill>
                <a:latin typeface="Montserrat"/>
              </a:rPr>
              <a:t>Delete room data</a:t>
            </a:r>
          </a:p>
          <a:p>
            <a:pPr marL="820469" lvl="1" indent="-410235">
              <a:lnSpc>
                <a:spcPts val="4940"/>
              </a:lnSpc>
              <a:buFont typeface="Arial"/>
              <a:buChar char="•"/>
            </a:pPr>
            <a:r>
              <a:rPr lang="en-US" sz="3800" spc="76" dirty="0">
                <a:solidFill>
                  <a:srgbClr val="000000"/>
                </a:solidFill>
                <a:latin typeface="Montserrat"/>
              </a:rPr>
              <a:t>Order Request</a:t>
            </a:r>
          </a:p>
          <a:p>
            <a:pPr marL="820469" lvl="1" indent="-410235">
              <a:lnSpc>
                <a:spcPts val="4940"/>
              </a:lnSpc>
              <a:buFont typeface="Arial"/>
              <a:buChar char="•"/>
            </a:pPr>
            <a:r>
              <a:rPr lang="en-US" sz="3800" spc="76" dirty="0">
                <a:solidFill>
                  <a:srgbClr val="000000"/>
                </a:solidFill>
                <a:latin typeface="Montserrat"/>
              </a:rPr>
              <a:t>View order data</a:t>
            </a:r>
          </a:p>
          <a:p>
            <a:pPr marL="820469" lvl="1" indent="-410235">
              <a:lnSpc>
                <a:spcPts val="4940"/>
              </a:lnSpc>
              <a:buFont typeface="Arial"/>
              <a:buChar char="•"/>
            </a:pPr>
            <a:r>
              <a:rPr lang="en-US" sz="3800" spc="76" dirty="0">
                <a:solidFill>
                  <a:srgbClr val="000000"/>
                </a:solidFill>
                <a:latin typeface="Montserrat"/>
              </a:rPr>
              <a:t>Pay Order</a:t>
            </a:r>
          </a:p>
          <a:p>
            <a:pPr marL="820469" lvl="1" indent="-410235">
              <a:lnSpc>
                <a:spcPts val="4940"/>
              </a:lnSpc>
              <a:buFont typeface="Arial"/>
              <a:buChar char="•"/>
            </a:pPr>
            <a:r>
              <a:rPr lang="en-US" sz="3800" spc="76" dirty="0">
                <a:solidFill>
                  <a:srgbClr val="000000"/>
                </a:solidFill>
                <a:latin typeface="Montserrat"/>
              </a:rPr>
              <a:t>Cancel Order</a:t>
            </a:r>
          </a:p>
        </p:txBody>
      </p:sp>
      <p:sp>
        <p:nvSpPr>
          <p:cNvPr id="5" name="Freeform 5"/>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TextBox 6"/>
          <p:cNvSpPr txBox="1"/>
          <p:nvPr/>
        </p:nvSpPr>
        <p:spPr>
          <a:xfrm>
            <a:off x="10429545" y="2517421"/>
            <a:ext cx="6268343" cy="6063530"/>
          </a:xfrm>
          <a:prstGeom prst="rect">
            <a:avLst/>
          </a:prstGeom>
        </p:spPr>
        <p:txBody>
          <a:bodyPr lIns="0" tIns="0" rIns="0" bIns="0" rtlCol="0" anchor="t">
            <a:spAutoFit/>
          </a:bodyPr>
          <a:lstStyle/>
          <a:p>
            <a:pPr marL="680806" lvl="1" indent="-340403">
              <a:lnSpc>
                <a:spcPts val="4414"/>
              </a:lnSpc>
              <a:buFont typeface="Arial"/>
              <a:buChar char="•"/>
            </a:pPr>
            <a:r>
              <a:rPr lang="en-US" sz="3153" spc="-186">
                <a:solidFill>
                  <a:srgbClr val="000000"/>
                </a:solidFill>
                <a:latin typeface="Montserrat"/>
              </a:rPr>
              <a:t>RECEIVE NOTIFICATION</a:t>
            </a:r>
          </a:p>
          <a:p>
            <a:pPr marL="680806" lvl="1" indent="-340403">
              <a:lnSpc>
                <a:spcPts val="4414"/>
              </a:lnSpc>
              <a:spcBef>
                <a:spcPct val="0"/>
              </a:spcBef>
              <a:buFont typeface="Arial"/>
              <a:buChar char="•"/>
            </a:pPr>
            <a:r>
              <a:rPr lang="en-US" sz="3153" spc="-186">
                <a:solidFill>
                  <a:srgbClr val="000000"/>
                </a:solidFill>
                <a:latin typeface="Montserrat"/>
              </a:rPr>
              <a:t>APPROVE ORDER</a:t>
            </a:r>
          </a:p>
          <a:p>
            <a:pPr marL="680806" lvl="1" indent="-340403">
              <a:lnSpc>
                <a:spcPts val="4414"/>
              </a:lnSpc>
              <a:spcBef>
                <a:spcPct val="0"/>
              </a:spcBef>
              <a:buFont typeface="Arial"/>
              <a:buChar char="•"/>
            </a:pPr>
            <a:r>
              <a:rPr lang="en-US" sz="3153" spc="-186">
                <a:solidFill>
                  <a:srgbClr val="000000"/>
                </a:solidFill>
                <a:latin typeface="Montserrat"/>
              </a:rPr>
              <a:t>REJECT ORDER </a:t>
            </a:r>
          </a:p>
          <a:p>
            <a:pPr marL="680806" lvl="1" indent="-340403">
              <a:lnSpc>
                <a:spcPts val="4414"/>
              </a:lnSpc>
              <a:spcBef>
                <a:spcPct val="0"/>
              </a:spcBef>
              <a:buFont typeface="Arial"/>
              <a:buChar char="•"/>
            </a:pPr>
            <a:r>
              <a:rPr lang="en-US" sz="3153" spc="-186">
                <a:solidFill>
                  <a:srgbClr val="000000"/>
                </a:solidFill>
                <a:latin typeface="Montserrat"/>
              </a:rPr>
              <a:t>VIEW ROOM CATEGORIES</a:t>
            </a:r>
          </a:p>
          <a:p>
            <a:pPr marL="680806" lvl="1" indent="-340403">
              <a:lnSpc>
                <a:spcPts val="4414"/>
              </a:lnSpc>
              <a:spcBef>
                <a:spcPct val="0"/>
              </a:spcBef>
              <a:buFont typeface="Arial"/>
              <a:buChar char="•"/>
            </a:pPr>
            <a:r>
              <a:rPr lang="en-US" sz="3153" spc="-186">
                <a:solidFill>
                  <a:srgbClr val="000000"/>
                </a:solidFill>
                <a:latin typeface="Montserrat"/>
              </a:rPr>
              <a:t>ADD ROOM CATEGORY</a:t>
            </a:r>
          </a:p>
          <a:p>
            <a:pPr marL="680806" lvl="1" indent="-340403">
              <a:lnSpc>
                <a:spcPts val="4414"/>
              </a:lnSpc>
              <a:spcBef>
                <a:spcPct val="0"/>
              </a:spcBef>
              <a:buFont typeface="Arial"/>
              <a:buChar char="•"/>
            </a:pPr>
            <a:r>
              <a:rPr lang="en-US" sz="3153" spc="-186">
                <a:solidFill>
                  <a:srgbClr val="000000"/>
                </a:solidFill>
                <a:latin typeface="Montserrat"/>
              </a:rPr>
              <a:t>CHANGING ROOM CATEGORY</a:t>
            </a:r>
          </a:p>
          <a:p>
            <a:pPr marL="680806" lvl="1" indent="-340403">
              <a:lnSpc>
                <a:spcPts val="4414"/>
              </a:lnSpc>
              <a:spcBef>
                <a:spcPct val="0"/>
              </a:spcBef>
              <a:buFont typeface="Arial"/>
              <a:buChar char="•"/>
            </a:pPr>
            <a:r>
              <a:rPr lang="en-US" sz="3153" spc="-186">
                <a:solidFill>
                  <a:srgbClr val="000000"/>
                </a:solidFill>
                <a:latin typeface="Montserrat"/>
              </a:rPr>
              <a:t>DELETE ROOM CATEGORY</a:t>
            </a:r>
          </a:p>
          <a:p>
            <a:pPr marL="680806" lvl="1" indent="-340403">
              <a:lnSpc>
                <a:spcPts val="4414"/>
              </a:lnSpc>
              <a:spcBef>
                <a:spcPct val="0"/>
              </a:spcBef>
              <a:buFont typeface="Arial"/>
              <a:buChar char="•"/>
            </a:pPr>
            <a:r>
              <a:rPr lang="en-US" sz="3153" spc="-186">
                <a:solidFill>
                  <a:srgbClr val="000000"/>
                </a:solidFill>
                <a:latin typeface="Montserrat"/>
              </a:rPr>
              <a:t>ADD TESTIMONIAL</a:t>
            </a:r>
          </a:p>
          <a:p>
            <a:pPr marL="680806" lvl="1" indent="-340403">
              <a:lnSpc>
                <a:spcPts val="4414"/>
              </a:lnSpc>
              <a:spcBef>
                <a:spcPct val="0"/>
              </a:spcBef>
              <a:buFont typeface="Arial"/>
              <a:buChar char="•"/>
            </a:pPr>
            <a:r>
              <a:rPr lang="en-US" sz="3153" spc="-186">
                <a:solidFill>
                  <a:srgbClr val="000000"/>
                </a:solidFill>
                <a:latin typeface="Montserrat"/>
              </a:rPr>
              <a:t>VIEW TESTIMONIALS</a:t>
            </a:r>
          </a:p>
          <a:p>
            <a:pPr marL="680806" lvl="1" indent="-340403">
              <a:lnSpc>
                <a:spcPts val="4414"/>
              </a:lnSpc>
              <a:spcBef>
                <a:spcPct val="0"/>
              </a:spcBef>
              <a:buFont typeface="Arial"/>
              <a:buChar char="•"/>
            </a:pPr>
            <a:r>
              <a:rPr lang="en-US" sz="3153" spc="-186">
                <a:solidFill>
                  <a:srgbClr val="000000"/>
                </a:solidFill>
                <a:latin typeface="Montserrat"/>
              </a:rPr>
              <a:t>DELETE TESTIMONIAL</a:t>
            </a:r>
          </a:p>
          <a:p>
            <a:pPr marL="680806" lvl="1" indent="-340403">
              <a:lnSpc>
                <a:spcPts val="4414"/>
              </a:lnSpc>
              <a:spcBef>
                <a:spcPct val="0"/>
              </a:spcBef>
              <a:buFont typeface="Arial"/>
              <a:buChar char="•"/>
            </a:pPr>
            <a:r>
              <a:rPr lang="en-US" sz="3153" spc="-186">
                <a:solidFill>
                  <a:srgbClr val="000000"/>
                </a:solidFill>
                <a:latin typeface="Montserrat"/>
              </a:rPr>
              <a:t>LOGOUT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DIAGRAM</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pic>
        <p:nvPicPr>
          <p:cNvPr id="6" name="Picture 5">
            <a:extLst>
              <a:ext uri="{FF2B5EF4-FFF2-40B4-BE49-F238E27FC236}">
                <a16:creationId xmlns:a16="http://schemas.microsoft.com/office/drawing/2014/main" id="{0634B49C-82FB-2821-32BF-1306CCB7E9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356" y="1176208"/>
            <a:ext cx="10871287" cy="876789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REGISTRATION</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547700" y="1476241"/>
            <a:ext cx="7835399" cy="5439136"/>
          </a:xfrm>
          <a:custGeom>
            <a:avLst/>
            <a:gdLst/>
            <a:ahLst/>
            <a:cxnLst/>
            <a:rect l="l" t="t" r="r" b="b"/>
            <a:pathLst>
              <a:path w="7835399" h="5439136">
                <a:moveTo>
                  <a:pt x="0" y="0"/>
                </a:moveTo>
                <a:lnTo>
                  <a:pt x="7835399" y="0"/>
                </a:lnTo>
                <a:lnTo>
                  <a:pt x="7835399" y="5439136"/>
                </a:lnTo>
                <a:lnTo>
                  <a:pt x="0" y="5439136"/>
                </a:lnTo>
                <a:lnTo>
                  <a:pt x="0" y="0"/>
                </a:lnTo>
                <a:close/>
              </a:path>
            </a:pathLst>
          </a:custGeom>
          <a:blipFill>
            <a:blip r:embed="rId3"/>
            <a:stretch>
              <a:fillRect/>
            </a:stretch>
          </a:blipFill>
        </p:spPr>
      </p:sp>
      <p:sp>
        <p:nvSpPr>
          <p:cNvPr id="6" name="Freeform 6"/>
          <p:cNvSpPr/>
          <p:nvPr/>
        </p:nvSpPr>
        <p:spPr>
          <a:xfrm>
            <a:off x="8891724" y="2146925"/>
            <a:ext cx="8922758" cy="5162763"/>
          </a:xfrm>
          <a:custGeom>
            <a:avLst/>
            <a:gdLst/>
            <a:ahLst/>
            <a:cxnLst/>
            <a:rect l="l" t="t" r="r" b="b"/>
            <a:pathLst>
              <a:path w="8922758" h="5162763">
                <a:moveTo>
                  <a:pt x="0" y="0"/>
                </a:moveTo>
                <a:lnTo>
                  <a:pt x="8922758" y="0"/>
                </a:lnTo>
                <a:lnTo>
                  <a:pt x="8922758" y="5162763"/>
                </a:lnTo>
                <a:lnTo>
                  <a:pt x="0" y="5162763"/>
                </a:lnTo>
                <a:lnTo>
                  <a:pt x="0" y="0"/>
                </a:lnTo>
                <a:close/>
              </a:path>
            </a:pathLst>
          </a:custGeom>
          <a:blipFill>
            <a:blip r:embed="rId4"/>
            <a:stretch>
              <a:fillRect/>
            </a:stretch>
          </a:blipFill>
        </p:spPr>
      </p:sp>
      <p:sp>
        <p:nvSpPr>
          <p:cNvPr id="7" name="TextBox 7"/>
          <p:cNvSpPr txBox="1"/>
          <p:nvPr/>
        </p:nvSpPr>
        <p:spPr>
          <a:xfrm>
            <a:off x="317725" y="7919288"/>
            <a:ext cx="17628751" cy="1811826"/>
          </a:xfrm>
          <a:prstGeom prst="rect">
            <a:avLst/>
          </a:prstGeom>
        </p:spPr>
        <p:txBody>
          <a:bodyPr lIns="0" tIns="0" rIns="0" bIns="0" rtlCol="0" anchor="t">
            <a:spAutoFit/>
          </a:bodyPr>
          <a:lstStyle/>
          <a:p>
            <a:pPr algn="just">
              <a:lnSpc>
                <a:spcPts val="4812"/>
              </a:lnSpc>
            </a:pPr>
            <a:r>
              <a:rPr lang="en-US" sz="3437" dirty="0">
                <a:solidFill>
                  <a:srgbClr val="000000"/>
                </a:solidFill>
                <a:latin typeface="Open Sans Bold"/>
              </a:rPr>
              <a:t>Pre-condition: Customer is successfully connected to the computer network</a:t>
            </a:r>
          </a:p>
          <a:p>
            <a:pPr algn="just">
              <a:lnSpc>
                <a:spcPts val="4812"/>
              </a:lnSpc>
            </a:pPr>
            <a:r>
              <a:rPr lang="en-US" sz="3437" dirty="0">
                <a:solidFill>
                  <a:srgbClr val="000000"/>
                </a:solidFill>
                <a:latin typeface="Open Sans Bold"/>
              </a:rPr>
              <a:t>and have accessed the Development of Lago Hotel Booking Website System link. </a:t>
            </a:r>
          </a:p>
          <a:p>
            <a:pPr algn="just">
              <a:lnSpc>
                <a:spcPts val="4812"/>
              </a:lnSpc>
            </a:pPr>
            <a:r>
              <a:rPr lang="en-US" sz="3437" dirty="0">
                <a:solidFill>
                  <a:srgbClr val="000000"/>
                </a:solidFill>
                <a:latin typeface="Open Sans Bold"/>
              </a:rPr>
              <a:t>Post-condition: Customer successfully register in the Lago Hotel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LOGIN</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8855031" y="2362249"/>
            <a:ext cx="8745198" cy="7270314"/>
          </a:xfrm>
          <a:custGeom>
            <a:avLst/>
            <a:gdLst/>
            <a:ahLst/>
            <a:cxnLst/>
            <a:rect l="l" t="t" r="r" b="b"/>
            <a:pathLst>
              <a:path w="8745198" h="7270314">
                <a:moveTo>
                  <a:pt x="0" y="0"/>
                </a:moveTo>
                <a:lnTo>
                  <a:pt x="8745198" y="0"/>
                </a:lnTo>
                <a:lnTo>
                  <a:pt x="8745198" y="7270314"/>
                </a:lnTo>
                <a:lnTo>
                  <a:pt x="0" y="7270314"/>
                </a:lnTo>
                <a:lnTo>
                  <a:pt x="0" y="0"/>
                </a:lnTo>
                <a:close/>
              </a:path>
            </a:pathLst>
          </a:custGeom>
          <a:blipFill>
            <a:blip r:embed="rId3"/>
            <a:stretch>
              <a:fillRect/>
            </a:stretch>
          </a:blipFill>
        </p:spPr>
      </p:sp>
      <p:sp>
        <p:nvSpPr>
          <p:cNvPr id="6" name="TextBox 6"/>
          <p:cNvSpPr txBox="1"/>
          <p:nvPr/>
        </p:nvSpPr>
        <p:spPr>
          <a:xfrm>
            <a:off x="393307" y="4488283"/>
            <a:ext cx="8072564" cy="1898045"/>
          </a:xfrm>
          <a:prstGeom prst="rect">
            <a:avLst/>
          </a:prstGeom>
        </p:spPr>
        <p:txBody>
          <a:bodyPr lIns="0" tIns="0" rIns="0" bIns="0" rtlCol="0" anchor="t">
            <a:spAutoFit/>
          </a:bodyPr>
          <a:lstStyle/>
          <a:p>
            <a:pPr algn="just">
              <a:lnSpc>
                <a:spcPts val="3001"/>
              </a:lnSpc>
            </a:pPr>
            <a:r>
              <a:rPr lang="en-US" sz="2144" dirty="0">
                <a:solidFill>
                  <a:srgbClr val="000000"/>
                </a:solidFill>
                <a:latin typeface="Open Sans Bold"/>
              </a:rPr>
              <a:t>Pre-condition: The user has registered, is connected to the network and has visited Development of Lago Hotel Booking Website System link.</a:t>
            </a:r>
          </a:p>
          <a:p>
            <a:pPr algn="just">
              <a:lnSpc>
                <a:spcPts val="3001"/>
              </a:lnSpc>
            </a:pPr>
            <a:r>
              <a:rPr lang="en-US" sz="2144" dirty="0">
                <a:solidFill>
                  <a:srgbClr val="000000"/>
                </a:solidFill>
                <a:latin typeface="Open Sans Bold"/>
              </a:rPr>
              <a:t>Post-condition: User successfully logs into the Lago Hotel Booking System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CREATE ROOM DATA</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336599" y="1535493"/>
            <a:ext cx="8453339" cy="6612455"/>
          </a:xfrm>
          <a:custGeom>
            <a:avLst/>
            <a:gdLst/>
            <a:ahLst/>
            <a:cxnLst/>
            <a:rect l="l" t="t" r="r" b="b"/>
            <a:pathLst>
              <a:path w="8453339" h="6612455">
                <a:moveTo>
                  <a:pt x="0" y="0"/>
                </a:moveTo>
                <a:lnTo>
                  <a:pt x="8453339" y="0"/>
                </a:lnTo>
                <a:lnTo>
                  <a:pt x="8453339" y="6612455"/>
                </a:lnTo>
                <a:lnTo>
                  <a:pt x="0" y="6612455"/>
                </a:lnTo>
                <a:lnTo>
                  <a:pt x="0" y="0"/>
                </a:lnTo>
                <a:close/>
              </a:path>
            </a:pathLst>
          </a:custGeom>
          <a:blipFill>
            <a:blip r:embed="rId3"/>
            <a:stretch>
              <a:fillRect/>
            </a:stretch>
          </a:blipFill>
        </p:spPr>
        <p:txBody>
          <a:bodyPr/>
          <a:lstStyle/>
          <a:p>
            <a:endParaRPr lang="en-ID"/>
          </a:p>
        </p:txBody>
      </p:sp>
      <p:sp>
        <p:nvSpPr>
          <p:cNvPr id="6" name="Freeform 6"/>
          <p:cNvSpPr/>
          <p:nvPr/>
        </p:nvSpPr>
        <p:spPr>
          <a:xfrm>
            <a:off x="9144000" y="3198102"/>
            <a:ext cx="8674808" cy="3890795"/>
          </a:xfrm>
          <a:custGeom>
            <a:avLst/>
            <a:gdLst/>
            <a:ahLst/>
            <a:cxnLst/>
            <a:rect l="l" t="t" r="r" b="b"/>
            <a:pathLst>
              <a:path w="8674808" h="3890795">
                <a:moveTo>
                  <a:pt x="0" y="0"/>
                </a:moveTo>
                <a:lnTo>
                  <a:pt x="8674808" y="0"/>
                </a:lnTo>
                <a:lnTo>
                  <a:pt x="8674808" y="3890796"/>
                </a:lnTo>
                <a:lnTo>
                  <a:pt x="0" y="3890796"/>
                </a:lnTo>
                <a:lnTo>
                  <a:pt x="0" y="0"/>
                </a:lnTo>
                <a:close/>
              </a:path>
            </a:pathLst>
          </a:custGeom>
          <a:blipFill>
            <a:blip r:embed="rId4"/>
            <a:stretch>
              <a:fillRect/>
            </a:stretch>
          </a:blipFill>
        </p:spPr>
      </p:sp>
      <p:sp>
        <p:nvSpPr>
          <p:cNvPr id="7" name="TextBox 7"/>
          <p:cNvSpPr txBox="1"/>
          <p:nvPr/>
        </p:nvSpPr>
        <p:spPr>
          <a:xfrm>
            <a:off x="9329681" y="8492475"/>
            <a:ext cx="8303446" cy="765825"/>
          </a:xfrm>
          <a:prstGeom prst="rect">
            <a:avLst/>
          </a:prstGeom>
        </p:spPr>
        <p:txBody>
          <a:bodyPr lIns="0" tIns="0" rIns="0" bIns="0" rtlCol="0" anchor="t">
            <a:spAutoFit/>
          </a:bodyPr>
          <a:lstStyle/>
          <a:p>
            <a:pPr algn="just">
              <a:lnSpc>
                <a:spcPts val="3087"/>
              </a:lnSpc>
            </a:pPr>
            <a:r>
              <a:rPr lang="en-US" sz="2205" dirty="0">
                <a:solidFill>
                  <a:srgbClr val="000000"/>
                </a:solidFill>
                <a:latin typeface="Open Sans Bold"/>
              </a:rPr>
              <a:t>Pre-condition: Admin login</a:t>
            </a:r>
          </a:p>
          <a:p>
            <a:pPr algn="just">
              <a:lnSpc>
                <a:spcPts val="3087"/>
              </a:lnSpc>
            </a:pPr>
            <a:r>
              <a:rPr lang="en-US" sz="2205" dirty="0">
                <a:solidFill>
                  <a:srgbClr val="000000"/>
                </a:solidFill>
                <a:latin typeface="Open Sans Bold"/>
              </a:rPr>
              <a:t>Post-condition: Admin successfully add room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VIEW ROOM DATA</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2789655" y="1443489"/>
            <a:ext cx="13120078" cy="7206804"/>
          </a:xfrm>
          <a:custGeom>
            <a:avLst/>
            <a:gdLst/>
            <a:ahLst/>
            <a:cxnLst/>
            <a:rect l="l" t="t" r="r" b="b"/>
            <a:pathLst>
              <a:path w="13120078" h="7206804">
                <a:moveTo>
                  <a:pt x="0" y="0"/>
                </a:moveTo>
                <a:lnTo>
                  <a:pt x="13120078" y="0"/>
                </a:lnTo>
                <a:lnTo>
                  <a:pt x="13120078" y="7206804"/>
                </a:lnTo>
                <a:lnTo>
                  <a:pt x="0" y="7206804"/>
                </a:lnTo>
                <a:lnTo>
                  <a:pt x="0" y="0"/>
                </a:lnTo>
                <a:close/>
              </a:path>
            </a:pathLst>
          </a:custGeom>
          <a:blipFill>
            <a:blip r:embed="rId3"/>
            <a:stretch>
              <a:fillRect/>
            </a:stretch>
          </a:blipFill>
        </p:spPr>
      </p:sp>
      <p:sp>
        <p:nvSpPr>
          <p:cNvPr id="6" name="TextBox 6"/>
          <p:cNvSpPr txBox="1"/>
          <p:nvPr/>
        </p:nvSpPr>
        <p:spPr>
          <a:xfrm>
            <a:off x="3819233" y="8859843"/>
            <a:ext cx="11060923" cy="1026544"/>
          </a:xfrm>
          <a:prstGeom prst="rect">
            <a:avLst/>
          </a:prstGeom>
        </p:spPr>
        <p:txBody>
          <a:bodyPr lIns="0" tIns="0" rIns="0" bIns="0" rtlCol="0" anchor="t">
            <a:spAutoFit/>
          </a:bodyPr>
          <a:lstStyle/>
          <a:p>
            <a:pPr algn="just">
              <a:lnSpc>
                <a:spcPts val="4113"/>
              </a:lnSpc>
            </a:pPr>
            <a:r>
              <a:rPr lang="en-US" sz="2937" dirty="0">
                <a:solidFill>
                  <a:srgbClr val="000000"/>
                </a:solidFill>
                <a:latin typeface="Open Sans Bold"/>
              </a:rPr>
              <a:t>Pre-condition: User login</a:t>
            </a:r>
          </a:p>
          <a:p>
            <a:pPr algn="just">
              <a:lnSpc>
                <a:spcPts val="4113"/>
              </a:lnSpc>
            </a:pPr>
            <a:r>
              <a:rPr lang="en-US" sz="2937" dirty="0">
                <a:solidFill>
                  <a:srgbClr val="000000"/>
                </a:solidFill>
                <a:latin typeface="Open Sans Bold"/>
              </a:rPr>
              <a:t>Post-condition: User successfully view room data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CHANGE ROOM DATA</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406663" y="1406652"/>
            <a:ext cx="8292485" cy="5887369"/>
          </a:xfrm>
          <a:custGeom>
            <a:avLst/>
            <a:gdLst/>
            <a:ahLst/>
            <a:cxnLst/>
            <a:rect l="l" t="t" r="r" b="b"/>
            <a:pathLst>
              <a:path w="8292485" h="5887369">
                <a:moveTo>
                  <a:pt x="0" y="0"/>
                </a:moveTo>
                <a:lnTo>
                  <a:pt x="8292485" y="0"/>
                </a:lnTo>
                <a:lnTo>
                  <a:pt x="8292485" y="5887369"/>
                </a:lnTo>
                <a:lnTo>
                  <a:pt x="0" y="5887369"/>
                </a:lnTo>
                <a:lnTo>
                  <a:pt x="0" y="0"/>
                </a:lnTo>
                <a:close/>
              </a:path>
            </a:pathLst>
          </a:custGeom>
          <a:blipFill>
            <a:blip r:embed="rId3"/>
            <a:stretch>
              <a:fillRect/>
            </a:stretch>
          </a:blipFill>
        </p:spPr>
      </p:sp>
      <p:sp>
        <p:nvSpPr>
          <p:cNvPr id="6" name="Freeform 6"/>
          <p:cNvSpPr/>
          <p:nvPr/>
        </p:nvSpPr>
        <p:spPr>
          <a:xfrm>
            <a:off x="9132100" y="3929418"/>
            <a:ext cx="9062623" cy="3708163"/>
          </a:xfrm>
          <a:custGeom>
            <a:avLst/>
            <a:gdLst/>
            <a:ahLst/>
            <a:cxnLst/>
            <a:rect l="l" t="t" r="r" b="b"/>
            <a:pathLst>
              <a:path w="9062623" h="3708163">
                <a:moveTo>
                  <a:pt x="0" y="0"/>
                </a:moveTo>
                <a:lnTo>
                  <a:pt x="9062623" y="0"/>
                </a:lnTo>
                <a:lnTo>
                  <a:pt x="9062623" y="3708163"/>
                </a:lnTo>
                <a:lnTo>
                  <a:pt x="0" y="3708163"/>
                </a:lnTo>
                <a:lnTo>
                  <a:pt x="0" y="0"/>
                </a:lnTo>
                <a:close/>
              </a:path>
            </a:pathLst>
          </a:custGeom>
          <a:blipFill>
            <a:blip r:embed="rId4"/>
            <a:stretch>
              <a:fillRect/>
            </a:stretch>
          </a:blipFill>
        </p:spPr>
      </p:sp>
      <p:sp>
        <p:nvSpPr>
          <p:cNvPr id="7" name="TextBox 7"/>
          <p:cNvSpPr txBox="1"/>
          <p:nvPr/>
        </p:nvSpPr>
        <p:spPr>
          <a:xfrm>
            <a:off x="1850907" y="8549202"/>
            <a:ext cx="12347701" cy="1139320"/>
          </a:xfrm>
          <a:prstGeom prst="rect">
            <a:avLst/>
          </a:prstGeom>
        </p:spPr>
        <p:txBody>
          <a:bodyPr lIns="0" tIns="0" rIns="0" bIns="0" rtlCol="0" anchor="t">
            <a:spAutoFit/>
          </a:bodyPr>
          <a:lstStyle/>
          <a:p>
            <a:pPr algn="just">
              <a:lnSpc>
                <a:spcPts val="4591"/>
              </a:lnSpc>
            </a:pPr>
            <a:r>
              <a:rPr lang="en-US" sz="3279" dirty="0">
                <a:solidFill>
                  <a:srgbClr val="000000"/>
                </a:solidFill>
                <a:latin typeface="Open Sans Bold"/>
              </a:rPr>
              <a:t>Pre-condition: Admin login</a:t>
            </a:r>
          </a:p>
          <a:p>
            <a:pPr algn="just">
              <a:lnSpc>
                <a:spcPts val="4591"/>
              </a:lnSpc>
            </a:pPr>
            <a:r>
              <a:rPr lang="en-US" sz="3279" dirty="0">
                <a:solidFill>
                  <a:srgbClr val="000000"/>
                </a:solidFill>
                <a:latin typeface="Open Sans Bold"/>
              </a:rPr>
              <a:t>Post-condition: Admin successfully change room data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DELETE ROOM DATA</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329596" y="1483356"/>
            <a:ext cx="13200705" cy="2840083"/>
          </a:xfrm>
          <a:custGeom>
            <a:avLst/>
            <a:gdLst/>
            <a:ahLst/>
            <a:cxnLst/>
            <a:rect l="l" t="t" r="r" b="b"/>
            <a:pathLst>
              <a:path w="13200705" h="2840083">
                <a:moveTo>
                  <a:pt x="0" y="0"/>
                </a:moveTo>
                <a:lnTo>
                  <a:pt x="13200704" y="0"/>
                </a:lnTo>
                <a:lnTo>
                  <a:pt x="13200704" y="2840083"/>
                </a:lnTo>
                <a:lnTo>
                  <a:pt x="0" y="2840083"/>
                </a:lnTo>
                <a:lnTo>
                  <a:pt x="0" y="0"/>
                </a:lnTo>
                <a:close/>
              </a:path>
            </a:pathLst>
          </a:custGeom>
          <a:blipFill>
            <a:blip r:embed="rId3"/>
            <a:stretch>
              <a:fillRect/>
            </a:stretch>
          </a:blipFill>
        </p:spPr>
        <p:txBody>
          <a:bodyPr/>
          <a:lstStyle/>
          <a:p>
            <a:endParaRPr lang="en-ID"/>
          </a:p>
        </p:txBody>
      </p:sp>
      <p:sp>
        <p:nvSpPr>
          <p:cNvPr id="6" name="Freeform 6"/>
          <p:cNvSpPr/>
          <p:nvPr/>
        </p:nvSpPr>
        <p:spPr>
          <a:xfrm>
            <a:off x="601605" y="4628239"/>
            <a:ext cx="9342710" cy="5305737"/>
          </a:xfrm>
          <a:custGeom>
            <a:avLst/>
            <a:gdLst/>
            <a:ahLst/>
            <a:cxnLst/>
            <a:rect l="l" t="t" r="r" b="b"/>
            <a:pathLst>
              <a:path w="9342710" h="5305737">
                <a:moveTo>
                  <a:pt x="0" y="0"/>
                </a:moveTo>
                <a:lnTo>
                  <a:pt x="9342710" y="0"/>
                </a:lnTo>
                <a:lnTo>
                  <a:pt x="9342710" y="5305736"/>
                </a:lnTo>
                <a:lnTo>
                  <a:pt x="0" y="5305736"/>
                </a:lnTo>
                <a:lnTo>
                  <a:pt x="0" y="0"/>
                </a:lnTo>
                <a:close/>
              </a:path>
            </a:pathLst>
          </a:custGeom>
          <a:blipFill>
            <a:blip r:embed="rId4"/>
            <a:stretch>
              <a:fillRect/>
            </a:stretch>
          </a:blipFill>
        </p:spPr>
      </p:sp>
      <p:sp>
        <p:nvSpPr>
          <p:cNvPr id="7" name="TextBox 7"/>
          <p:cNvSpPr txBox="1"/>
          <p:nvPr/>
        </p:nvSpPr>
        <p:spPr>
          <a:xfrm>
            <a:off x="10486011" y="6391504"/>
            <a:ext cx="7328471" cy="1722057"/>
          </a:xfrm>
          <a:prstGeom prst="rect">
            <a:avLst/>
          </a:prstGeom>
        </p:spPr>
        <p:txBody>
          <a:bodyPr lIns="0" tIns="0" rIns="0" bIns="0" rtlCol="0" anchor="t">
            <a:spAutoFit/>
          </a:bodyPr>
          <a:lstStyle/>
          <a:p>
            <a:pPr algn="just">
              <a:lnSpc>
                <a:spcPts val="4591"/>
              </a:lnSpc>
            </a:pPr>
            <a:r>
              <a:rPr lang="en-US" sz="3279">
                <a:solidFill>
                  <a:srgbClr val="000000"/>
                </a:solidFill>
                <a:latin typeface="Open Sans Bold"/>
              </a:rPr>
              <a:t>Pre-condition: Admin login</a:t>
            </a:r>
          </a:p>
          <a:p>
            <a:pPr algn="just">
              <a:lnSpc>
                <a:spcPts val="4591"/>
              </a:lnSpc>
            </a:pPr>
            <a:r>
              <a:rPr lang="en-US" sz="3279">
                <a:solidFill>
                  <a:srgbClr val="000000"/>
                </a:solidFill>
                <a:latin typeface="Open Sans Bold"/>
              </a:rPr>
              <a:t>Post-condition: Admin successfully delete room data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ORDER REQUEST</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291494" y="1569905"/>
            <a:ext cx="7429241" cy="7278547"/>
          </a:xfrm>
          <a:custGeom>
            <a:avLst/>
            <a:gdLst/>
            <a:ahLst/>
            <a:cxnLst/>
            <a:rect l="l" t="t" r="r" b="b"/>
            <a:pathLst>
              <a:path w="7429241" h="7278547">
                <a:moveTo>
                  <a:pt x="0" y="0"/>
                </a:moveTo>
                <a:lnTo>
                  <a:pt x="7429242" y="0"/>
                </a:lnTo>
                <a:lnTo>
                  <a:pt x="7429242" y="7278546"/>
                </a:lnTo>
                <a:lnTo>
                  <a:pt x="0" y="7278546"/>
                </a:lnTo>
                <a:lnTo>
                  <a:pt x="0" y="0"/>
                </a:lnTo>
                <a:close/>
              </a:path>
            </a:pathLst>
          </a:custGeom>
          <a:blipFill>
            <a:blip r:embed="rId3"/>
            <a:stretch>
              <a:fillRect/>
            </a:stretch>
          </a:blipFill>
        </p:spPr>
        <p:txBody>
          <a:bodyPr/>
          <a:lstStyle/>
          <a:p>
            <a:endParaRPr lang="en-ID"/>
          </a:p>
        </p:txBody>
      </p:sp>
      <p:sp>
        <p:nvSpPr>
          <p:cNvPr id="6" name="Freeform 6"/>
          <p:cNvSpPr/>
          <p:nvPr/>
        </p:nvSpPr>
        <p:spPr>
          <a:xfrm>
            <a:off x="8093413" y="2623683"/>
            <a:ext cx="9942738" cy="3710880"/>
          </a:xfrm>
          <a:custGeom>
            <a:avLst/>
            <a:gdLst/>
            <a:ahLst/>
            <a:cxnLst/>
            <a:rect l="l" t="t" r="r" b="b"/>
            <a:pathLst>
              <a:path w="9942738" h="3710880">
                <a:moveTo>
                  <a:pt x="0" y="0"/>
                </a:moveTo>
                <a:lnTo>
                  <a:pt x="9942738" y="0"/>
                </a:lnTo>
                <a:lnTo>
                  <a:pt x="9942738" y="3710880"/>
                </a:lnTo>
                <a:lnTo>
                  <a:pt x="0" y="3710880"/>
                </a:lnTo>
                <a:lnTo>
                  <a:pt x="0" y="0"/>
                </a:lnTo>
                <a:close/>
              </a:path>
            </a:pathLst>
          </a:custGeom>
          <a:blipFill>
            <a:blip r:embed="rId4"/>
            <a:stretch>
              <a:fillRect/>
            </a:stretch>
          </a:blipFill>
        </p:spPr>
      </p:sp>
      <p:sp>
        <p:nvSpPr>
          <p:cNvPr id="7" name="TextBox 7"/>
          <p:cNvSpPr txBox="1"/>
          <p:nvPr/>
        </p:nvSpPr>
        <p:spPr>
          <a:xfrm>
            <a:off x="8093413" y="7216951"/>
            <a:ext cx="9347041" cy="2041349"/>
          </a:xfrm>
          <a:prstGeom prst="rect">
            <a:avLst/>
          </a:prstGeom>
        </p:spPr>
        <p:txBody>
          <a:bodyPr lIns="0" tIns="0" rIns="0" bIns="0" rtlCol="0" anchor="t">
            <a:spAutoFit/>
          </a:bodyPr>
          <a:lstStyle/>
          <a:p>
            <a:pPr algn="just">
              <a:lnSpc>
                <a:spcPts val="5419"/>
              </a:lnSpc>
            </a:pPr>
            <a:r>
              <a:rPr lang="en-US" sz="3871">
                <a:solidFill>
                  <a:srgbClr val="000000"/>
                </a:solidFill>
                <a:latin typeface="Open Sans Bold"/>
              </a:rPr>
              <a:t>Pre-condition: Customer login</a:t>
            </a:r>
          </a:p>
          <a:p>
            <a:pPr algn="just">
              <a:lnSpc>
                <a:spcPts val="5419"/>
              </a:lnSpc>
            </a:pPr>
            <a:r>
              <a:rPr lang="en-US" sz="3871">
                <a:solidFill>
                  <a:srgbClr val="000000"/>
                </a:solidFill>
                <a:latin typeface="Open Sans Bold"/>
              </a:rPr>
              <a:t>Post-condition: Customer successfully order request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flipH="1">
            <a:off x="6375900" y="-995577"/>
            <a:ext cx="12278020" cy="12278020"/>
          </a:xfrm>
          <a:custGeom>
            <a:avLst/>
            <a:gdLst/>
            <a:ahLst/>
            <a:cxnLst/>
            <a:rect l="l" t="t" r="r" b="b"/>
            <a:pathLst>
              <a:path w="12278020" h="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sp>
      <p:sp>
        <p:nvSpPr>
          <p:cNvPr id="4" name="AutoShape 4"/>
          <p:cNvSpPr/>
          <p:nvPr/>
        </p:nvSpPr>
        <p:spPr>
          <a:xfrm>
            <a:off x="266700" y="2611374"/>
            <a:ext cx="16992600" cy="7269343"/>
          </a:xfrm>
          <a:prstGeom prst="rect">
            <a:avLst/>
          </a:prstGeom>
          <a:solidFill>
            <a:srgbClr val="213559"/>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1028700" y="514350"/>
            <a:ext cx="5935366" cy="2097024"/>
          </a:xfrm>
          <a:prstGeom prst="rect">
            <a:avLst/>
          </a:prstGeom>
        </p:spPr>
        <p:txBody>
          <a:bodyPr lIns="0" tIns="0" rIns="0" bIns="0" rtlCol="0" anchor="t">
            <a:spAutoFit/>
          </a:bodyPr>
          <a:lstStyle/>
          <a:p>
            <a:pPr>
              <a:lnSpc>
                <a:spcPts val="8071"/>
              </a:lnSpc>
            </a:pPr>
            <a:r>
              <a:rPr lang="en-US" sz="8236" spc="-485">
                <a:solidFill>
                  <a:srgbClr val="263F6B"/>
                </a:solidFill>
                <a:latin typeface="Montserrat Extra-Bold Italics"/>
              </a:rPr>
              <a:t>TABLE OF CONTENTS</a:t>
            </a:r>
          </a:p>
        </p:txBody>
      </p:sp>
      <p:sp>
        <p:nvSpPr>
          <p:cNvPr id="8" name="TextBox 8"/>
          <p:cNvSpPr txBox="1"/>
          <p:nvPr/>
        </p:nvSpPr>
        <p:spPr>
          <a:xfrm>
            <a:off x="1028700" y="3511931"/>
            <a:ext cx="9029992" cy="5468228"/>
          </a:xfrm>
          <a:prstGeom prst="rect">
            <a:avLst/>
          </a:prstGeom>
        </p:spPr>
        <p:txBody>
          <a:bodyPr wrap="square" lIns="0" tIns="0" rIns="0" bIns="0" rtlCol="0" anchor="t">
            <a:spAutoFit/>
          </a:bodyPr>
          <a:lstStyle/>
          <a:p>
            <a:pPr marL="457200" indent="-457200" algn="just">
              <a:lnSpc>
                <a:spcPts val="5361"/>
              </a:lnSpc>
              <a:buFont typeface="Arial" panose="020B0604020202020204" pitchFamily="34" charset="0"/>
              <a:buChar char="•"/>
            </a:pPr>
            <a:r>
              <a:rPr lang="en-US" sz="2800" spc="47" dirty="0">
                <a:solidFill>
                  <a:srgbClr val="FFFFFF"/>
                </a:solidFill>
                <a:latin typeface="Montserrat"/>
              </a:rPr>
              <a:t>CDM Model</a:t>
            </a:r>
          </a:p>
          <a:p>
            <a:pPr marL="342900" indent="-342900" algn="just">
              <a:lnSpc>
                <a:spcPts val="5361"/>
              </a:lnSpc>
              <a:buFont typeface="Arial" panose="020B0604020202020204" pitchFamily="34" charset="0"/>
              <a:buChar char="•"/>
            </a:pPr>
            <a:r>
              <a:rPr lang="en-US" sz="2800" spc="47" dirty="0">
                <a:solidFill>
                  <a:srgbClr val="FFFFFF"/>
                </a:solidFill>
                <a:latin typeface="Montserrat"/>
              </a:rPr>
              <a:t>PDM Model</a:t>
            </a:r>
          </a:p>
          <a:p>
            <a:pPr marL="342900" indent="-342900" algn="just">
              <a:lnSpc>
                <a:spcPts val="5361"/>
              </a:lnSpc>
              <a:buFont typeface="Arial" panose="020B0604020202020204" pitchFamily="34" charset="0"/>
              <a:buChar char="•"/>
            </a:pPr>
            <a:r>
              <a:rPr lang="en-US" sz="2800" spc="47" dirty="0">
                <a:solidFill>
                  <a:srgbClr val="FFFFFF"/>
                </a:solidFill>
                <a:latin typeface="Montserrat"/>
              </a:rPr>
              <a:t>Class Diagram</a:t>
            </a:r>
          </a:p>
          <a:p>
            <a:pPr marL="342900" indent="-342900" algn="just">
              <a:lnSpc>
                <a:spcPts val="5361"/>
              </a:lnSpc>
              <a:buFont typeface="Arial" panose="020B0604020202020204" pitchFamily="34" charset="0"/>
              <a:buChar char="•"/>
            </a:pPr>
            <a:r>
              <a:rPr lang="en-US" sz="2800" spc="47" dirty="0" err="1">
                <a:solidFill>
                  <a:srgbClr val="FFFFFF"/>
                </a:solidFill>
                <a:latin typeface="Montserrat"/>
              </a:rPr>
              <a:t>Sequnce</a:t>
            </a:r>
            <a:r>
              <a:rPr lang="en-US" sz="2800" spc="47" dirty="0">
                <a:solidFill>
                  <a:srgbClr val="FFFFFF"/>
                </a:solidFill>
                <a:latin typeface="Montserrat"/>
              </a:rPr>
              <a:t> Diagram</a:t>
            </a:r>
          </a:p>
          <a:p>
            <a:pPr marL="342900" indent="-342900" algn="just">
              <a:lnSpc>
                <a:spcPts val="5361"/>
              </a:lnSpc>
              <a:buFont typeface="Arial" panose="020B0604020202020204" pitchFamily="34" charset="0"/>
              <a:buChar char="•"/>
            </a:pPr>
            <a:r>
              <a:rPr lang="en-US" sz="2800" spc="47" dirty="0">
                <a:solidFill>
                  <a:srgbClr val="FFFFFF"/>
                </a:solidFill>
                <a:latin typeface="Montserrat"/>
              </a:rPr>
              <a:t>Test Script &amp; Result</a:t>
            </a:r>
          </a:p>
          <a:p>
            <a:pPr marL="342900" indent="-342900" algn="just">
              <a:lnSpc>
                <a:spcPts val="5361"/>
              </a:lnSpc>
              <a:buFont typeface="Arial" panose="020B0604020202020204" pitchFamily="34" charset="0"/>
              <a:buChar char="•"/>
            </a:pPr>
            <a:r>
              <a:rPr lang="en-US" sz="2800" spc="47" dirty="0">
                <a:solidFill>
                  <a:srgbClr val="FFFFFF"/>
                </a:solidFill>
                <a:latin typeface="Montserrat"/>
              </a:rPr>
              <a:t>Analysis Result</a:t>
            </a:r>
          </a:p>
          <a:p>
            <a:pPr marL="342900" indent="-342900" algn="just">
              <a:lnSpc>
                <a:spcPts val="5361"/>
              </a:lnSpc>
              <a:buFont typeface="Arial" panose="020B0604020202020204" pitchFamily="34" charset="0"/>
              <a:buChar char="•"/>
            </a:pPr>
            <a:r>
              <a:rPr lang="en-US" sz="2800" spc="47" dirty="0">
                <a:solidFill>
                  <a:srgbClr val="FFFFFF"/>
                </a:solidFill>
                <a:latin typeface="Montserrat"/>
              </a:rPr>
              <a:t>Conclusion</a:t>
            </a:r>
          </a:p>
          <a:p>
            <a:pPr marL="342900" indent="-342900" algn="just">
              <a:lnSpc>
                <a:spcPts val="5361"/>
              </a:lnSpc>
              <a:buFont typeface="Arial" panose="020B0604020202020204" pitchFamily="34" charset="0"/>
              <a:buChar char="•"/>
            </a:pPr>
            <a:r>
              <a:rPr lang="en-US" sz="2800" spc="47" dirty="0">
                <a:solidFill>
                  <a:srgbClr val="FFFFFF"/>
                </a:solidFill>
                <a:latin typeface="Montserrat"/>
              </a:rPr>
              <a:t>Demo</a:t>
            </a:r>
          </a:p>
        </p:txBody>
      </p:sp>
      <p:sp>
        <p:nvSpPr>
          <p:cNvPr id="9" name="Freeform 9"/>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dirty="0">
                <a:solidFill>
                  <a:srgbClr val="263F6B"/>
                </a:solidFill>
                <a:latin typeface="Montserrat Extra-Bold Italics"/>
              </a:rPr>
              <a:t>USE CASE SCENARIO VIEW ORDER DATA</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2876097" y="1419552"/>
            <a:ext cx="11677479" cy="7034911"/>
          </a:xfrm>
          <a:custGeom>
            <a:avLst/>
            <a:gdLst/>
            <a:ahLst/>
            <a:cxnLst/>
            <a:rect l="l" t="t" r="r" b="b"/>
            <a:pathLst>
              <a:path w="11677479" h="7034911">
                <a:moveTo>
                  <a:pt x="0" y="0"/>
                </a:moveTo>
                <a:lnTo>
                  <a:pt x="11677480" y="0"/>
                </a:lnTo>
                <a:lnTo>
                  <a:pt x="11677480" y="7034912"/>
                </a:lnTo>
                <a:lnTo>
                  <a:pt x="0" y="7034912"/>
                </a:lnTo>
                <a:lnTo>
                  <a:pt x="0" y="0"/>
                </a:lnTo>
                <a:close/>
              </a:path>
            </a:pathLst>
          </a:custGeom>
          <a:blipFill>
            <a:blip r:embed="rId3"/>
            <a:stretch>
              <a:fillRect/>
            </a:stretch>
          </a:blipFill>
        </p:spPr>
      </p:sp>
      <p:sp>
        <p:nvSpPr>
          <p:cNvPr id="6" name="TextBox 6"/>
          <p:cNvSpPr txBox="1"/>
          <p:nvPr/>
        </p:nvSpPr>
        <p:spPr>
          <a:xfrm>
            <a:off x="2876097" y="8635439"/>
            <a:ext cx="11937421" cy="1189685"/>
          </a:xfrm>
          <a:prstGeom prst="rect">
            <a:avLst/>
          </a:prstGeom>
        </p:spPr>
        <p:txBody>
          <a:bodyPr lIns="0" tIns="0" rIns="0" bIns="0" rtlCol="0" anchor="t">
            <a:spAutoFit/>
          </a:bodyPr>
          <a:lstStyle/>
          <a:p>
            <a:pPr algn="just">
              <a:lnSpc>
                <a:spcPts val="4756"/>
              </a:lnSpc>
            </a:pPr>
            <a:r>
              <a:rPr lang="en-US" sz="3397" dirty="0">
                <a:solidFill>
                  <a:srgbClr val="000000"/>
                </a:solidFill>
                <a:latin typeface="Open Sans Bold"/>
              </a:rPr>
              <a:t>Pre-condition: User login</a:t>
            </a:r>
          </a:p>
          <a:p>
            <a:pPr algn="just">
              <a:lnSpc>
                <a:spcPts val="4756"/>
              </a:lnSpc>
            </a:pPr>
            <a:r>
              <a:rPr lang="en-US" sz="3397" dirty="0">
                <a:solidFill>
                  <a:srgbClr val="000000"/>
                </a:solidFill>
                <a:latin typeface="Open Sans Bold"/>
              </a:rPr>
              <a:t>Post-condition: User successfully view order data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PAY ORDER</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Freeform 6"/>
          <p:cNvSpPr/>
          <p:nvPr/>
        </p:nvSpPr>
        <p:spPr>
          <a:xfrm>
            <a:off x="9231061" y="2501830"/>
            <a:ext cx="8682382" cy="4402581"/>
          </a:xfrm>
          <a:custGeom>
            <a:avLst/>
            <a:gdLst/>
            <a:ahLst/>
            <a:cxnLst/>
            <a:rect l="l" t="t" r="r" b="b"/>
            <a:pathLst>
              <a:path w="8682382" h="4402581">
                <a:moveTo>
                  <a:pt x="0" y="0"/>
                </a:moveTo>
                <a:lnTo>
                  <a:pt x="8682381" y="0"/>
                </a:lnTo>
                <a:lnTo>
                  <a:pt x="8682381" y="4402581"/>
                </a:lnTo>
                <a:lnTo>
                  <a:pt x="0" y="4402581"/>
                </a:lnTo>
                <a:lnTo>
                  <a:pt x="0" y="0"/>
                </a:lnTo>
                <a:close/>
              </a:path>
            </a:pathLst>
          </a:custGeom>
          <a:blipFill>
            <a:blip r:embed="rId3"/>
            <a:stretch>
              <a:fillRect/>
            </a:stretch>
          </a:blipFill>
        </p:spPr>
      </p:sp>
      <p:sp>
        <p:nvSpPr>
          <p:cNvPr id="7" name="TextBox 7"/>
          <p:cNvSpPr txBox="1"/>
          <p:nvPr/>
        </p:nvSpPr>
        <p:spPr>
          <a:xfrm>
            <a:off x="579717" y="7873809"/>
            <a:ext cx="12691946" cy="1791297"/>
          </a:xfrm>
          <a:prstGeom prst="rect">
            <a:avLst/>
          </a:prstGeom>
        </p:spPr>
        <p:txBody>
          <a:bodyPr lIns="0" tIns="0" rIns="0" bIns="0" rtlCol="0" anchor="t">
            <a:spAutoFit/>
          </a:bodyPr>
          <a:lstStyle/>
          <a:p>
            <a:pPr algn="just">
              <a:lnSpc>
                <a:spcPts val="4756"/>
              </a:lnSpc>
            </a:pPr>
            <a:r>
              <a:rPr lang="en-US" sz="3397" dirty="0">
                <a:solidFill>
                  <a:srgbClr val="000000"/>
                </a:solidFill>
                <a:latin typeface="Open Sans Bold"/>
              </a:rPr>
              <a:t>Pre-condition: Customer login and has a booked room on the system</a:t>
            </a:r>
          </a:p>
          <a:p>
            <a:pPr algn="just">
              <a:lnSpc>
                <a:spcPts val="4756"/>
              </a:lnSpc>
            </a:pPr>
            <a:r>
              <a:rPr lang="en-US" sz="3397" dirty="0">
                <a:solidFill>
                  <a:srgbClr val="000000"/>
                </a:solidFill>
                <a:latin typeface="Open Sans Bold"/>
              </a:rPr>
              <a:t>Post-condition: Customer successfully makes payment</a:t>
            </a:r>
          </a:p>
        </p:txBody>
      </p:sp>
      <p:pic>
        <p:nvPicPr>
          <p:cNvPr id="3" name="Picture 2">
            <a:extLst>
              <a:ext uri="{FF2B5EF4-FFF2-40B4-BE49-F238E27FC236}">
                <a16:creationId xmlns:a16="http://schemas.microsoft.com/office/drawing/2014/main" id="{9DF5EA21-8208-D4CC-BC4D-EE56E11E09DA}"/>
              </a:ext>
            </a:extLst>
          </p:cNvPr>
          <p:cNvPicPr>
            <a:picLocks noChangeAspect="1"/>
          </p:cNvPicPr>
          <p:nvPr/>
        </p:nvPicPr>
        <p:blipFill>
          <a:blip r:embed="rId4"/>
          <a:stretch>
            <a:fillRect/>
          </a:stretch>
        </p:blipFill>
        <p:spPr>
          <a:xfrm>
            <a:off x="362267" y="1778123"/>
            <a:ext cx="8549354" cy="549897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CANCEL ORDER</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TextBox 6"/>
          <p:cNvSpPr txBox="1"/>
          <p:nvPr/>
        </p:nvSpPr>
        <p:spPr>
          <a:xfrm>
            <a:off x="1995225" y="8928714"/>
            <a:ext cx="14744062" cy="1051591"/>
          </a:xfrm>
          <a:prstGeom prst="rect">
            <a:avLst/>
          </a:prstGeom>
        </p:spPr>
        <p:txBody>
          <a:bodyPr lIns="0" tIns="0" rIns="0" bIns="0" rtlCol="0" anchor="t">
            <a:spAutoFit/>
          </a:bodyPr>
          <a:lstStyle/>
          <a:p>
            <a:pPr algn="just">
              <a:lnSpc>
                <a:spcPts val="4219"/>
              </a:lnSpc>
            </a:pPr>
            <a:r>
              <a:rPr lang="en-US" sz="3013" dirty="0">
                <a:solidFill>
                  <a:srgbClr val="000000"/>
                </a:solidFill>
                <a:latin typeface="Open Sans Bold"/>
              </a:rPr>
              <a:t>Pre-condition: Customer login and has a booked room on the system</a:t>
            </a:r>
          </a:p>
          <a:p>
            <a:pPr algn="just">
              <a:lnSpc>
                <a:spcPts val="4219"/>
              </a:lnSpc>
            </a:pPr>
            <a:r>
              <a:rPr lang="en-US" sz="3013" dirty="0">
                <a:solidFill>
                  <a:srgbClr val="000000"/>
                </a:solidFill>
                <a:latin typeface="Open Sans Bold"/>
              </a:rPr>
              <a:t>Post-condition: Customer successfully canceled the order</a:t>
            </a:r>
          </a:p>
        </p:txBody>
      </p:sp>
      <p:pic>
        <p:nvPicPr>
          <p:cNvPr id="8" name="Picture 7">
            <a:extLst>
              <a:ext uri="{FF2B5EF4-FFF2-40B4-BE49-F238E27FC236}">
                <a16:creationId xmlns:a16="http://schemas.microsoft.com/office/drawing/2014/main" id="{E9F656FA-9B0F-24E4-038E-6D66FF5541FB}"/>
              </a:ext>
            </a:extLst>
          </p:cNvPr>
          <p:cNvPicPr>
            <a:picLocks noChangeAspect="1"/>
          </p:cNvPicPr>
          <p:nvPr/>
        </p:nvPicPr>
        <p:blipFill>
          <a:blip r:embed="rId3"/>
          <a:stretch>
            <a:fillRect/>
          </a:stretch>
        </p:blipFill>
        <p:spPr>
          <a:xfrm>
            <a:off x="3352799" y="1258264"/>
            <a:ext cx="11015931" cy="739043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RECEIVE NOTIFICATIONS</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3661564" y="1319332"/>
            <a:ext cx="10313043" cy="7193666"/>
          </a:xfrm>
          <a:custGeom>
            <a:avLst/>
            <a:gdLst/>
            <a:ahLst/>
            <a:cxnLst/>
            <a:rect l="l" t="t" r="r" b="b"/>
            <a:pathLst>
              <a:path w="10313043" h="7193666">
                <a:moveTo>
                  <a:pt x="0" y="0"/>
                </a:moveTo>
                <a:lnTo>
                  <a:pt x="10313043" y="0"/>
                </a:lnTo>
                <a:lnTo>
                  <a:pt x="10313043" y="7193666"/>
                </a:lnTo>
                <a:lnTo>
                  <a:pt x="0" y="7193666"/>
                </a:lnTo>
                <a:lnTo>
                  <a:pt x="0" y="0"/>
                </a:lnTo>
                <a:close/>
              </a:path>
            </a:pathLst>
          </a:custGeom>
          <a:blipFill>
            <a:blip r:embed="rId3"/>
            <a:stretch>
              <a:fillRect/>
            </a:stretch>
          </a:blipFill>
        </p:spPr>
      </p:sp>
      <p:sp>
        <p:nvSpPr>
          <p:cNvPr id="6" name="TextBox 6"/>
          <p:cNvSpPr txBox="1"/>
          <p:nvPr/>
        </p:nvSpPr>
        <p:spPr>
          <a:xfrm>
            <a:off x="1760069" y="8703930"/>
            <a:ext cx="14744062" cy="1051591"/>
          </a:xfrm>
          <a:prstGeom prst="rect">
            <a:avLst/>
          </a:prstGeom>
        </p:spPr>
        <p:txBody>
          <a:bodyPr lIns="0" tIns="0" rIns="0" bIns="0" rtlCol="0" anchor="t">
            <a:spAutoFit/>
          </a:bodyPr>
          <a:lstStyle/>
          <a:p>
            <a:pPr algn="just">
              <a:lnSpc>
                <a:spcPts val="4219"/>
              </a:lnSpc>
            </a:pPr>
            <a:r>
              <a:rPr lang="en-US" sz="3013" dirty="0">
                <a:solidFill>
                  <a:srgbClr val="000000"/>
                </a:solidFill>
                <a:latin typeface="Open Sans Bold"/>
              </a:rPr>
              <a:t>Pre-condition: User login</a:t>
            </a:r>
          </a:p>
          <a:p>
            <a:pPr algn="just">
              <a:lnSpc>
                <a:spcPts val="4219"/>
              </a:lnSpc>
            </a:pPr>
            <a:r>
              <a:rPr lang="en-US" sz="3013" dirty="0">
                <a:solidFill>
                  <a:srgbClr val="000000"/>
                </a:solidFill>
                <a:latin typeface="Open Sans Bold"/>
              </a:rPr>
              <a:t>Post-condition: User received notification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APPROVE ORDER</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Freeform 6"/>
          <p:cNvSpPr/>
          <p:nvPr/>
        </p:nvSpPr>
        <p:spPr>
          <a:xfrm>
            <a:off x="8298902" y="4278447"/>
            <a:ext cx="9515580" cy="1730105"/>
          </a:xfrm>
          <a:custGeom>
            <a:avLst/>
            <a:gdLst/>
            <a:ahLst/>
            <a:cxnLst/>
            <a:rect l="l" t="t" r="r" b="b"/>
            <a:pathLst>
              <a:path w="9515580" h="1730105">
                <a:moveTo>
                  <a:pt x="0" y="0"/>
                </a:moveTo>
                <a:lnTo>
                  <a:pt x="9515580" y="0"/>
                </a:lnTo>
                <a:lnTo>
                  <a:pt x="9515580" y="1730106"/>
                </a:lnTo>
                <a:lnTo>
                  <a:pt x="0" y="1730106"/>
                </a:lnTo>
                <a:lnTo>
                  <a:pt x="0" y="0"/>
                </a:lnTo>
                <a:close/>
              </a:path>
            </a:pathLst>
          </a:custGeom>
          <a:blipFill>
            <a:blip r:embed="rId3"/>
            <a:stretch>
              <a:fillRect/>
            </a:stretch>
          </a:blipFill>
        </p:spPr>
      </p:sp>
      <p:sp>
        <p:nvSpPr>
          <p:cNvPr id="7" name="TextBox 7"/>
          <p:cNvSpPr txBox="1"/>
          <p:nvPr/>
        </p:nvSpPr>
        <p:spPr>
          <a:xfrm>
            <a:off x="8298902" y="7019129"/>
            <a:ext cx="8703411" cy="1166153"/>
          </a:xfrm>
          <a:prstGeom prst="rect">
            <a:avLst/>
          </a:prstGeom>
        </p:spPr>
        <p:txBody>
          <a:bodyPr lIns="0" tIns="0" rIns="0" bIns="0" rtlCol="0" anchor="t">
            <a:spAutoFit/>
          </a:bodyPr>
          <a:lstStyle/>
          <a:p>
            <a:pPr algn="just">
              <a:lnSpc>
                <a:spcPts val="4709"/>
              </a:lnSpc>
            </a:pPr>
            <a:r>
              <a:rPr lang="en-US" sz="3363" dirty="0">
                <a:solidFill>
                  <a:srgbClr val="000000"/>
                </a:solidFill>
                <a:latin typeface="Open Sans Bold"/>
              </a:rPr>
              <a:t>Pre-condition: Admin login</a:t>
            </a:r>
          </a:p>
          <a:p>
            <a:pPr algn="just">
              <a:lnSpc>
                <a:spcPts val="4709"/>
              </a:lnSpc>
            </a:pPr>
            <a:r>
              <a:rPr lang="en-US" sz="3363" dirty="0">
                <a:solidFill>
                  <a:srgbClr val="000000"/>
                </a:solidFill>
                <a:latin typeface="Open Sans Bold"/>
              </a:rPr>
              <a:t>Post-condition: Admin accepts order</a:t>
            </a:r>
          </a:p>
        </p:txBody>
      </p:sp>
      <p:pic>
        <p:nvPicPr>
          <p:cNvPr id="8" name="Picture 7">
            <a:extLst>
              <a:ext uri="{FF2B5EF4-FFF2-40B4-BE49-F238E27FC236}">
                <a16:creationId xmlns:a16="http://schemas.microsoft.com/office/drawing/2014/main" id="{43B0027B-E0A5-2051-1DDE-CF01C5036F0F}"/>
              </a:ext>
            </a:extLst>
          </p:cNvPr>
          <p:cNvPicPr>
            <a:picLocks noChangeAspect="1"/>
          </p:cNvPicPr>
          <p:nvPr/>
        </p:nvPicPr>
        <p:blipFill>
          <a:blip r:embed="rId4"/>
          <a:stretch>
            <a:fillRect/>
          </a:stretch>
        </p:blipFill>
        <p:spPr>
          <a:xfrm>
            <a:off x="473518" y="1774702"/>
            <a:ext cx="7527482" cy="771219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294953"/>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REJECT ORDER</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Freeform 6"/>
          <p:cNvSpPr/>
          <p:nvPr/>
        </p:nvSpPr>
        <p:spPr>
          <a:xfrm>
            <a:off x="582365" y="5979933"/>
            <a:ext cx="8924599" cy="3507488"/>
          </a:xfrm>
          <a:custGeom>
            <a:avLst/>
            <a:gdLst/>
            <a:ahLst/>
            <a:cxnLst/>
            <a:rect l="l" t="t" r="r" b="b"/>
            <a:pathLst>
              <a:path w="8924599" h="3507488">
                <a:moveTo>
                  <a:pt x="0" y="0"/>
                </a:moveTo>
                <a:lnTo>
                  <a:pt x="8924599" y="0"/>
                </a:lnTo>
                <a:lnTo>
                  <a:pt x="8924599" y="3507489"/>
                </a:lnTo>
                <a:lnTo>
                  <a:pt x="0" y="3507489"/>
                </a:lnTo>
                <a:lnTo>
                  <a:pt x="0" y="0"/>
                </a:lnTo>
                <a:close/>
              </a:path>
            </a:pathLst>
          </a:custGeom>
          <a:blipFill>
            <a:blip r:embed="rId3"/>
            <a:stretch>
              <a:fillRect t="-3854" b="-3854"/>
            </a:stretch>
          </a:blipFill>
        </p:spPr>
      </p:sp>
      <p:sp>
        <p:nvSpPr>
          <p:cNvPr id="7" name="TextBox 7"/>
          <p:cNvSpPr txBox="1"/>
          <p:nvPr/>
        </p:nvSpPr>
        <p:spPr>
          <a:xfrm>
            <a:off x="9769408" y="4549349"/>
            <a:ext cx="8307517" cy="1430584"/>
          </a:xfrm>
          <a:prstGeom prst="rect">
            <a:avLst/>
          </a:prstGeom>
        </p:spPr>
        <p:txBody>
          <a:bodyPr lIns="0" tIns="0" rIns="0" bIns="0" rtlCol="0" anchor="t">
            <a:spAutoFit/>
          </a:bodyPr>
          <a:lstStyle/>
          <a:p>
            <a:pPr algn="just">
              <a:lnSpc>
                <a:spcPts val="3825"/>
              </a:lnSpc>
            </a:pPr>
            <a:r>
              <a:rPr lang="en-US" sz="2732" dirty="0">
                <a:solidFill>
                  <a:srgbClr val="000000"/>
                </a:solidFill>
                <a:latin typeface="Open Sans Bold"/>
              </a:rPr>
              <a:t>Pre-condition: Admin login</a:t>
            </a:r>
          </a:p>
          <a:p>
            <a:pPr algn="just">
              <a:lnSpc>
                <a:spcPts val="3825"/>
              </a:lnSpc>
            </a:pPr>
            <a:r>
              <a:rPr lang="en-US" sz="2732" dirty="0">
                <a:solidFill>
                  <a:srgbClr val="000000"/>
                </a:solidFill>
                <a:latin typeface="Open Sans Bold"/>
              </a:rPr>
              <a:t>Post-condition: Admin successfully rejected the order</a:t>
            </a:r>
          </a:p>
        </p:txBody>
      </p:sp>
      <p:pic>
        <p:nvPicPr>
          <p:cNvPr id="13" name="Picture 12">
            <a:extLst>
              <a:ext uri="{FF2B5EF4-FFF2-40B4-BE49-F238E27FC236}">
                <a16:creationId xmlns:a16="http://schemas.microsoft.com/office/drawing/2014/main" id="{AB8C57B9-D652-3ADE-40C9-C4E11CA36629}"/>
              </a:ext>
            </a:extLst>
          </p:cNvPr>
          <p:cNvPicPr>
            <a:picLocks noChangeAspect="1"/>
          </p:cNvPicPr>
          <p:nvPr/>
        </p:nvPicPr>
        <p:blipFill>
          <a:blip r:embed="rId4"/>
          <a:stretch>
            <a:fillRect/>
          </a:stretch>
        </p:blipFill>
        <p:spPr>
          <a:xfrm>
            <a:off x="582365" y="1176208"/>
            <a:ext cx="8924598" cy="45518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USE CASE SCENARIO ADD A ROOM CATEGORY</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Freeform 6"/>
          <p:cNvSpPr/>
          <p:nvPr/>
        </p:nvSpPr>
        <p:spPr>
          <a:xfrm>
            <a:off x="8924211" y="3775094"/>
            <a:ext cx="9162579" cy="3842372"/>
          </a:xfrm>
          <a:custGeom>
            <a:avLst/>
            <a:gdLst/>
            <a:ahLst/>
            <a:cxnLst/>
            <a:rect l="l" t="t" r="r" b="b"/>
            <a:pathLst>
              <a:path w="9162579" h="3842372">
                <a:moveTo>
                  <a:pt x="0" y="0"/>
                </a:moveTo>
                <a:lnTo>
                  <a:pt x="9162580" y="0"/>
                </a:lnTo>
                <a:lnTo>
                  <a:pt x="9162580" y="3842372"/>
                </a:lnTo>
                <a:lnTo>
                  <a:pt x="0" y="3842372"/>
                </a:lnTo>
                <a:lnTo>
                  <a:pt x="0" y="0"/>
                </a:lnTo>
                <a:close/>
              </a:path>
            </a:pathLst>
          </a:custGeom>
          <a:blipFill>
            <a:blip r:embed="rId3"/>
            <a:stretch>
              <a:fillRect/>
            </a:stretch>
          </a:blipFill>
        </p:spPr>
      </p:sp>
      <p:sp>
        <p:nvSpPr>
          <p:cNvPr id="7" name="TextBox 7"/>
          <p:cNvSpPr txBox="1"/>
          <p:nvPr/>
        </p:nvSpPr>
        <p:spPr>
          <a:xfrm>
            <a:off x="2057400" y="8847342"/>
            <a:ext cx="9677400" cy="943272"/>
          </a:xfrm>
          <a:prstGeom prst="rect">
            <a:avLst/>
          </a:prstGeom>
        </p:spPr>
        <p:txBody>
          <a:bodyPr wrap="square" lIns="0" tIns="0" rIns="0" bIns="0" rtlCol="0" anchor="t">
            <a:spAutoFit/>
          </a:bodyPr>
          <a:lstStyle/>
          <a:p>
            <a:pPr algn="just">
              <a:lnSpc>
                <a:spcPts val="3825"/>
              </a:lnSpc>
            </a:pPr>
            <a:r>
              <a:rPr lang="en-US" sz="2732" dirty="0">
                <a:solidFill>
                  <a:srgbClr val="000000"/>
                </a:solidFill>
                <a:latin typeface="Open Sans Bold"/>
              </a:rPr>
              <a:t>Pre-condition: Admin login</a:t>
            </a:r>
          </a:p>
          <a:p>
            <a:pPr algn="just">
              <a:lnSpc>
                <a:spcPts val="3825"/>
              </a:lnSpc>
            </a:pPr>
            <a:r>
              <a:rPr lang="en-US" sz="2732" dirty="0">
                <a:solidFill>
                  <a:srgbClr val="000000"/>
                </a:solidFill>
                <a:latin typeface="Open Sans Bold"/>
              </a:rPr>
              <a:t>Post-condition: Admin successfully add a room category</a:t>
            </a:r>
          </a:p>
        </p:txBody>
      </p:sp>
      <p:pic>
        <p:nvPicPr>
          <p:cNvPr id="8" name="Picture 7">
            <a:extLst>
              <a:ext uri="{FF2B5EF4-FFF2-40B4-BE49-F238E27FC236}">
                <a16:creationId xmlns:a16="http://schemas.microsoft.com/office/drawing/2014/main" id="{3A8A6556-9090-CADC-F401-C96864969D08}"/>
              </a:ext>
            </a:extLst>
          </p:cNvPr>
          <p:cNvPicPr>
            <a:picLocks noChangeAspect="1"/>
          </p:cNvPicPr>
          <p:nvPr/>
        </p:nvPicPr>
        <p:blipFill>
          <a:blip r:embed="rId4"/>
          <a:stretch>
            <a:fillRect/>
          </a:stretch>
        </p:blipFill>
        <p:spPr>
          <a:xfrm>
            <a:off x="454468" y="1774702"/>
            <a:ext cx="8364246" cy="663546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496386"/>
            <a:ext cx="16254400" cy="679822"/>
          </a:xfrm>
          <a:prstGeom prst="rect">
            <a:avLst/>
          </a:prstGeom>
        </p:spPr>
        <p:txBody>
          <a:bodyPr lIns="0" tIns="0" rIns="0" bIns="0" rtlCol="0" anchor="t">
            <a:spAutoFit/>
          </a:bodyPr>
          <a:lstStyle/>
          <a:p>
            <a:pPr>
              <a:lnSpc>
                <a:spcPts val="5135"/>
              </a:lnSpc>
            </a:pPr>
            <a:r>
              <a:rPr lang="en-US" sz="5240" spc="-309" dirty="0">
                <a:solidFill>
                  <a:srgbClr val="263F6B"/>
                </a:solidFill>
                <a:latin typeface="Montserrat Extra-Bold Italics"/>
              </a:rPr>
              <a:t>USE CASE SCENARIO READ A ROOM CATEGORY</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Freeform 6"/>
          <p:cNvSpPr/>
          <p:nvPr/>
        </p:nvSpPr>
        <p:spPr>
          <a:xfrm>
            <a:off x="377934" y="6550014"/>
            <a:ext cx="10065210" cy="2984705"/>
          </a:xfrm>
          <a:custGeom>
            <a:avLst/>
            <a:gdLst/>
            <a:ahLst/>
            <a:cxnLst/>
            <a:rect l="l" t="t" r="r" b="b"/>
            <a:pathLst>
              <a:path w="10065210" h="2984705">
                <a:moveTo>
                  <a:pt x="0" y="0"/>
                </a:moveTo>
                <a:lnTo>
                  <a:pt x="10065210" y="0"/>
                </a:lnTo>
                <a:lnTo>
                  <a:pt x="10065210" y="2984705"/>
                </a:lnTo>
                <a:lnTo>
                  <a:pt x="0" y="2984705"/>
                </a:lnTo>
                <a:lnTo>
                  <a:pt x="0" y="0"/>
                </a:lnTo>
                <a:close/>
              </a:path>
            </a:pathLst>
          </a:custGeom>
          <a:blipFill>
            <a:blip r:embed="rId3"/>
            <a:stretch>
              <a:fillRect/>
            </a:stretch>
          </a:blipFill>
        </p:spPr>
      </p:sp>
      <p:sp>
        <p:nvSpPr>
          <p:cNvPr id="7" name="TextBox 7"/>
          <p:cNvSpPr txBox="1"/>
          <p:nvPr/>
        </p:nvSpPr>
        <p:spPr>
          <a:xfrm>
            <a:off x="10668000" y="4481145"/>
            <a:ext cx="7380700" cy="1544765"/>
          </a:xfrm>
          <a:prstGeom prst="rect">
            <a:avLst/>
          </a:prstGeom>
        </p:spPr>
        <p:txBody>
          <a:bodyPr lIns="0" tIns="0" rIns="0" bIns="0" rtlCol="0" anchor="t">
            <a:spAutoFit/>
          </a:bodyPr>
          <a:lstStyle/>
          <a:p>
            <a:pPr algn="just">
              <a:lnSpc>
                <a:spcPts val="4102"/>
              </a:lnSpc>
            </a:pPr>
            <a:r>
              <a:rPr lang="en-US" sz="2930" dirty="0">
                <a:solidFill>
                  <a:srgbClr val="000000"/>
                </a:solidFill>
                <a:latin typeface="Open Sans Bold"/>
              </a:rPr>
              <a:t>Pre-condition: User login</a:t>
            </a:r>
          </a:p>
          <a:p>
            <a:pPr algn="just">
              <a:lnSpc>
                <a:spcPts val="4102"/>
              </a:lnSpc>
            </a:pPr>
            <a:r>
              <a:rPr lang="en-US" sz="2930" dirty="0">
                <a:solidFill>
                  <a:srgbClr val="000000"/>
                </a:solidFill>
                <a:latin typeface="Open Sans Bold"/>
              </a:rPr>
              <a:t>Post-condition: User successfully read a room category</a:t>
            </a:r>
          </a:p>
        </p:txBody>
      </p:sp>
      <p:pic>
        <p:nvPicPr>
          <p:cNvPr id="8" name="Picture 7">
            <a:extLst>
              <a:ext uri="{FF2B5EF4-FFF2-40B4-BE49-F238E27FC236}">
                <a16:creationId xmlns:a16="http://schemas.microsoft.com/office/drawing/2014/main" id="{492FE4F4-60EB-CB78-F315-008364723819}"/>
              </a:ext>
            </a:extLst>
          </p:cNvPr>
          <p:cNvPicPr>
            <a:picLocks noChangeAspect="1"/>
          </p:cNvPicPr>
          <p:nvPr/>
        </p:nvPicPr>
        <p:blipFill>
          <a:blip r:embed="rId4"/>
          <a:stretch>
            <a:fillRect/>
          </a:stretch>
        </p:blipFill>
        <p:spPr>
          <a:xfrm>
            <a:off x="455482" y="1850045"/>
            <a:ext cx="9910114" cy="41758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77934" y="504715"/>
            <a:ext cx="16431648" cy="671493"/>
          </a:xfrm>
          <a:prstGeom prst="rect">
            <a:avLst/>
          </a:prstGeom>
        </p:spPr>
        <p:txBody>
          <a:bodyPr lIns="0" tIns="0" rIns="0" bIns="0" rtlCol="0" anchor="t">
            <a:spAutoFit/>
          </a:bodyPr>
          <a:lstStyle/>
          <a:p>
            <a:pPr>
              <a:lnSpc>
                <a:spcPts val="5020"/>
              </a:lnSpc>
            </a:pPr>
            <a:r>
              <a:rPr lang="en-US" sz="5122" spc="-302">
                <a:solidFill>
                  <a:srgbClr val="263F6B"/>
                </a:solidFill>
                <a:latin typeface="Montserrat Extra-Bold Italics"/>
              </a:rPr>
              <a:t>USE CASE SCENARIO CHANGE  A ROOM CATEGORY</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Freeform 6"/>
          <p:cNvSpPr/>
          <p:nvPr/>
        </p:nvSpPr>
        <p:spPr>
          <a:xfrm>
            <a:off x="9973042" y="2895783"/>
            <a:ext cx="7841439" cy="4595528"/>
          </a:xfrm>
          <a:custGeom>
            <a:avLst/>
            <a:gdLst/>
            <a:ahLst/>
            <a:cxnLst/>
            <a:rect l="l" t="t" r="r" b="b"/>
            <a:pathLst>
              <a:path w="7841439" h="4595528">
                <a:moveTo>
                  <a:pt x="0" y="0"/>
                </a:moveTo>
                <a:lnTo>
                  <a:pt x="7841440" y="0"/>
                </a:lnTo>
                <a:lnTo>
                  <a:pt x="7841440" y="4595527"/>
                </a:lnTo>
                <a:lnTo>
                  <a:pt x="0" y="4595527"/>
                </a:lnTo>
                <a:lnTo>
                  <a:pt x="0" y="0"/>
                </a:lnTo>
                <a:close/>
              </a:path>
            </a:pathLst>
          </a:custGeom>
          <a:blipFill>
            <a:blip r:embed="rId3"/>
            <a:stretch>
              <a:fillRect/>
            </a:stretch>
          </a:blipFill>
        </p:spPr>
      </p:sp>
      <p:sp>
        <p:nvSpPr>
          <p:cNvPr id="7" name="TextBox 7"/>
          <p:cNvSpPr txBox="1"/>
          <p:nvPr/>
        </p:nvSpPr>
        <p:spPr>
          <a:xfrm>
            <a:off x="1600200" y="8145457"/>
            <a:ext cx="10129194" cy="1017138"/>
          </a:xfrm>
          <a:prstGeom prst="rect">
            <a:avLst/>
          </a:prstGeom>
        </p:spPr>
        <p:txBody>
          <a:bodyPr wrap="square" lIns="0" tIns="0" rIns="0" bIns="0" rtlCol="0" anchor="t">
            <a:spAutoFit/>
          </a:bodyPr>
          <a:lstStyle/>
          <a:p>
            <a:pPr algn="just">
              <a:lnSpc>
                <a:spcPts val="4102"/>
              </a:lnSpc>
            </a:pPr>
            <a:r>
              <a:rPr lang="en-US" sz="2930" dirty="0">
                <a:solidFill>
                  <a:srgbClr val="000000"/>
                </a:solidFill>
                <a:latin typeface="Open Sans Bold"/>
              </a:rPr>
              <a:t>Pre-condition: Admin login</a:t>
            </a:r>
          </a:p>
          <a:p>
            <a:pPr algn="just">
              <a:lnSpc>
                <a:spcPts val="4102"/>
              </a:lnSpc>
            </a:pPr>
            <a:r>
              <a:rPr lang="en-US" sz="2930" dirty="0">
                <a:solidFill>
                  <a:srgbClr val="000000"/>
                </a:solidFill>
                <a:latin typeface="Open Sans Bold"/>
              </a:rPr>
              <a:t>Post-condition: Admin successfully edit room category</a:t>
            </a:r>
          </a:p>
        </p:txBody>
      </p:sp>
      <p:pic>
        <p:nvPicPr>
          <p:cNvPr id="10" name="Picture 9">
            <a:extLst>
              <a:ext uri="{FF2B5EF4-FFF2-40B4-BE49-F238E27FC236}">
                <a16:creationId xmlns:a16="http://schemas.microsoft.com/office/drawing/2014/main" id="{2DF8ABB2-751C-8AF2-5B71-DF2E0B6D4977}"/>
              </a:ext>
            </a:extLst>
          </p:cNvPr>
          <p:cNvPicPr>
            <a:picLocks noChangeAspect="1"/>
          </p:cNvPicPr>
          <p:nvPr/>
        </p:nvPicPr>
        <p:blipFill>
          <a:blip r:embed="rId4"/>
          <a:stretch>
            <a:fillRect/>
          </a:stretch>
        </p:blipFill>
        <p:spPr>
          <a:xfrm>
            <a:off x="228600" y="1934435"/>
            <a:ext cx="9390244" cy="459552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77934" y="504715"/>
            <a:ext cx="16431648" cy="671493"/>
          </a:xfrm>
          <a:prstGeom prst="rect">
            <a:avLst/>
          </a:prstGeom>
        </p:spPr>
        <p:txBody>
          <a:bodyPr lIns="0" tIns="0" rIns="0" bIns="0" rtlCol="0" anchor="t">
            <a:spAutoFit/>
          </a:bodyPr>
          <a:lstStyle/>
          <a:p>
            <a:pPr>
              <a:lnSpc>
                <a:spcPts val="5020"/>
              </a:lnSpc>
            </a:pPr>
            <a:r>
              <a:rPr lang="en-US" sz="5122" spc="-302">
                <a:solidFill>
                  <a:srgbClr val="263F6B"/>
                </a:solidFill>
                <a:latin typeface="Montserrat Extra-Bold Italics"/>
              </a:rPr>
              <a:t>USE CASE SCENARIO DELETE A ROOM CATEGORY</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5" name="Freeform 5"/>
          <p:cNvSpPr/>
          <p:nvPr/>
        </p:nvSpPr>
        <p:spPr>
          <a:xfrm>
            <a:off x="377934" y="1465690"/>
            <a:ext cx="13802342" cy="3263460"/>
          </a:xfrm>
          <a:custGeom>
            <a:avLst/>
            <a:gdLst/>
            <a:ahLst/>
            <a:cxnLst/>
            <a:rect l="l" t="t" r="r" b="b"/>
            <a:pathLst>
              <a:path w="13802342" h="3263460">
                <a:moveTo>
                  <a:pt x="0" y="0"/>
                </a:moveTo>
                <a:lnTo>
                  <a:pt x="13802342" y="0"/>
                </a:lnTo>
                <a:lnTo>
                  <a:pt x="13802342" y="3263460"/>
                </a:lnTo>
                <a:lnTo>
                  <a:pt x="0" y="3263460"/>
                </a:lnTo>
                <a:lnTo>
                  <a:pt x="0" y="0"/>
                </a:lnTo>
                <a:close/>
              </a:path>
            </a:pathLst>
          </a:custGeom>
          <a:blipFill>
            <a:blip r:embed="rId3"/>
            <a:stretch>
              <a:fillRect/>
            </a:stretch>
          </a:blipFill>
        </p:spPr>
      </p:sp>
      <p:sp>
        <p:nvSpPr>
          <p:cNvPr id="7" name="TextBox 7"/>
          <p:cNvSpPr txBox="1"/>
          <p:nvPr/>
        </p:nvSpPr>
        <p:spPr>
          <a:xfrm>
            <a:off x="377934" y="6812483"/>
            <a:ext cx="9430772" cy="1504066"/>
          </a:xfrm>
          <a:prstGeom prst="rect">
            <a:avLst/>
          </a:prstGeom>
        </p:spPr>
        <p:txBody>
          <a:bodyPr lIns="0" tIns="0" rIns="0" bIns="0" rtlCol="0" anchor="t">
            <a:spAutoFit/>
          </a:bodyPr>
          <a:lstStyle/>
          <a:p>
            <a:pPr algn="just">
              <a:lnSpc>
                <a:spcPts val="3950"/>
              </a:lnSpc>
            </a:pPr>
            <a:r>
              <a:rPr lang="en-US" sz="2821" dirty="0">
                <a:solidFill>
                  <a:srgbClr val="000000"/>
                </a:solidFill>
                <a:latin typeface="Open Sans Bold"/>
              </a:rPr>
              <a:t>Pre-condition: Admin login</a:t>
            </a:r>
          </a:p>
          <a:p>
            <a:pPr algn="just">
              <a:lnSpc>
                <a:spcPts val="3950"/>
              </a:lnSpc>
            </a:pPr>
            <a:r>
              <a:rPr lang="en-US" sz="2821" dirty="0">
                <a:solidFill>
                  <a:srgbClr val="000000"/>
                </a:solidFill>
                <a:latin typeface="Open Sans Bold"/>
              </a:rPr>
              <a:t>Post-condition: Admin successfully delete the room category</a:t>
            </a:r>
          </a:p>
        </p:txBody>
      </p:sp>
      <p:pic>
        <p:nvPicPr>
          <p:cNvPr id="10" name="Picture 9">
            <a:extLst>
              <a:ext uri="{FF2B5EF4-FFF2-40B4-BE49-F238E27FC236}">
                <a16:creationId xmlns:a16="http://schemas.microsoft.com/office/drawing/2014/main" id="{71EF2677-1409-74F3-42FB-8DAAA7075D42}"/>
              </a:ext>
            </a:extLst>
          </p:cNvPr>
          <p:cNvPicPr>
            <a:picLocks noChangeAspect="1"/>
          </p:cNvPicPr>
          <p:nvPr/>
        </p:nvPicPr>
        <p:blipFill>
          <a:blip r:embed="rId4"/>
          <a:stretch>
            <a:fillRect/>
          </a:stretch>
        </p:blipFill>
        <p:spPr>
          <a:xfrm>
            <a:off x="10058400" y="5015701"/>
            <a:ext cx="7851666" cy="50871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9791700" y="1319470"/>
            <a:ext cx="7713061" cy="908294"/>
          </a:xfrm>
          <a:prstGeom prst="rect">
            <a:avLst/>
          </a:prstGeom>
        </p:spPr>
        <p:txBody>
          <a:bodyPr lIns="0" tIns="0" rIns="0" bIns="0" rtlCol="0" anchor="t">
            <a:spAutoFit/>
          </a:bodyPr>
          <a:lstStyle/>
          <a:p>
            <a:pPr>
              <a:lnSpc>
                <a:spcPts val="6801"/>
              </a:lnSpc>
            </a:pPr>
            <a:r>
              <a:rPr lang="en-US" sz="6940" spc="-409">
                <a:solidFill>
                  <a:srgbClr val="263F6B"/>
                </a:solidFill>
                <a:latin typeface="Montserrat Extra-Bold Italics"/>
              </a:rPr>
              <a:t>INTRODUCTION</a:t>
            </a:r>
          </a:p>
        </p:txBody>
      </p:sp>
      <p:sp>
        <p:nvSpPr>
          <p:cNvPr id="4" name="AutoShape 4"/>
          <p:cNvSpPr/>
          <p:nvPr/>
        </p:nvSpPr>
        <p:spPr>
          <a:xfrm>
            <a:off x="1028700" y="9591065"/>
            <a:ext cx="16230600" cy="1351653"/>
          </a:xfrm>
          <a:prstGeom prst="rect">
            <a:avLst/>
          </a:prstGeom>
          <a:solidFill>
            <a:srgbClr val="213559"/>
          </a:solidFill>
        </p:spPr>
      </p:sp>
      <p:sp>
        <p:nvSpPr>
          <p:cNvPr id="5" name="AutoShape 5"/>
          <p:cNvSpPr/>
          <p:nvPr/>
        </p:nvSpPr>
        <p:spPr>
          <a:xfrm>
            <a:off x="1028700" y="-675827"/>
            <a:ext cx="16230600" cy="1351653"/>
          </a:xfrm>
          <a:prstGeom prst="rect">
            <a:avLst/>
          </a:prstGeom>
          <a:solidFill>
            <a:srgbClr val="213559"/>
          </a:solidFill>
        </p:spPr>
      </p:sp>
      <p:sp>
        <p:nvSpPr>
          <p:cNvPr id="6" name="Freeform 6"/>
          <p:cNvSpPr/>
          <p:nvPr/>
        </p:nvSpPr>
        <p:spPr>
          <a:xfrm>
            <a:off x="1028700" y="1176595"/>
            <a:ext cx="7854903" cy="7970842"/>
          </a:xfrm>
          <a:custGeom>
            <a:avLst/>
            <a:gdLst/>
            <a:ahLst/>
            <a:cxnLst/>
            <a:rect l="l" t="t" r="r" b="b"/>
            <a:pathLst>
              <a:path w="7854903" h="7970842">
                <a:moveTo>
                  <a:pt x="0" y="0"/>
                </a:moveTo>
                <a:lnTo>
                  <a:pt x="7854903" y="0"/>
                </a:lnTo>
                <a:lnTo>
                  <a:pt x="7854903" y="7970842"/>
                </a:lnTo>
                <a:lnTo>
                  <a:pt x="0" y="7970842"/>
                </a:lnTo>
                <a:lnTo>
                  <a:pt x="0" y="0"/>
                </a:lnTo>
                <a:close/>
              </a:path>
            </a:pathLst>
          </a:custGeom>
          <a:blipFill>
            <a:blip r:embed="rId2"/>
            <a:stretch>
              <a:fillRect/>
            </a:stretch>
          </a:blipFill>
        </p:spPr>
      </p:sp>
      <p:sp>
        <p:nvSpPr>
          <p:cNvPr id="7" name="TextBox 7"/>
          <p:cNvSpPr txBox="1"/>
          <p:nvPr/>
        </p:nvSpPr>
        <p:spPr>
          <a:xfrm>
            <a:off x="9791700" y="2694488"/>
            <a:ext cx="1986742" cy="658469"/>
          </a:xfrm>
          <a:prstGeom prst="rect">
            <a:avLst/>
          </a:prstGeom>
        </p:spPr>
        <p:txBody>
          <a:bodyPr lIns="0" tIns="0" rIns="0" bIns="0" rtlCol="0" anchor="t">
            <a:spAutoFit/>
          </a:bodyPr>
          <a:lstStyle/>
          <a:p>
            <a:pPr>
              <a:lnSpc>
                <a:spcPts val="5336"/>
              </a:lnSpc>
            </a:pPr>
            <a:r>
              <a:rPr lang="en-US" sz="4104" spc="82" dirty="0">
                <a:solidFill>
                  <a:srgbClr val="000000"/>
                </a:solidFill>
                <a:latin typeface="Montserrat"/>
              </a:rPr>
              <a:t>Title</a:t>
            </a:r>
          </a:p>
        </p:txBody>
      </p:sp>
      <p:sp>
        <p:nvSpPr>
          <p:cNvPr id="8" name="TextBox 8"/>
          <p:cNvSpPr txBox="1"/>
          <p:nvPr/>
        </p:nvSpPr>
        <p:spPr>
          <a:xfrm>
            <a:off x="9791700" y="3363558"/>
            <a:ext cx="6834278" cy="797334"/>
          </a:xfrm>
          <a:prstGeom prst="rect">
            <a:avLst/>
          </a:prstGeom>
        </p:spPr>
        <p:txBody>
          <a:bodyPr lIns="0" tIns="0" rIns="0" bIns="0" rtlCol="0" anchor="t">
            <a:spAutoFit/>
          </a:bodyPr>
          <a:lstStyle/>
          <a:p>
            <a:pPr marL="539749" lvl="1" indent="-269875">
              <a:lnSpc>
                <a:spcPts val="3249"/>
              </a:lnSpc>
              <a:buFont typeface="Arial"/>
              <a:buChar char="•"/>
            </a:pPr>
            <a:r>
              <a:rPr lang="en-US" sz="2499" spc="49" dirty="0">
                <a:solidFill>
                  <a:srgbClr val="000000"/>
                </a:solidFill>
                <a:latin typeface="Montserrat"/>
              </a:rPr>
              <a:t>Development of Lago Hotel Booking Website System</a:t>
            </a:r>
          </a:p>
        </p:txBody>
      </p:sp>
      <p:sp>
        <p:nvSpPr>
          <p:cNvPr id="9" name="TextBox 9"/>
          <p:cNvSpPr txBox="1"/>
          <p:nvPr/>
        </p:nvSpPr>
        <p:spPr>
          <a:xfrm>
            <a:off x="9661082" y="4254831"/>
            <a:ext cx="3009900" cy="506377"/>
          </a:xfrm>
          <a:prstGeom prst="rect">
            <a:avLst/>
          </a:prstGeom>
        </p:spPr>
        <p:txBody>
          <a:bodyPr wrap="square" lIns="0" tIns="0" rIns="0" bIns="0" rtlCol="0" anchor="t">
            <a:spAutoFit/>
          </a:bodyPr>
          <a:lstStyle/>
          <a:p>
            <a:pPr algn="ctr">
              <a:lnSpc>
                <a:spcPts val="4191"/>
              </a:lnSpc>
              <a:spcBef>
                <a:spcPct val="0"/>
              </a:spcBef>
            </a:pPr>
            <a:r>
              <a:rPr lang="en-US" sz="3224" spc="64" dirty="0">
                <a:solidFill>
                  <a:srgbClr val="000000"/>
                </a:solidFill>
                <a:latin typeface="Montserrat"/>
              </a:rPr>
              <a:t>Background</a:t>
            </a:r>
          </a:p>
        </p:txBody>
      </p:sp>
      <p:sp>
        <p:nvSpPr>
          <p:cNvPr id="10" name="TextBox 10"/>
          <p:cNvSpPr txBox="1"/>
          <p:nvPr/>
        </p:nvSpPr>
        <p:spPr>
          <a:xfrm>
            <a:off x="9791700" y="6137239"/>
            <a:ext cx="7810373" cy="396583"/>
          </a:xfrm>
          <a:prstGeom prst="rect">
            <a:avLst/>
          </a:prstGeom>
        </p:spPr>
        <p:txBody>
          <a:bodyPr lIns="0" tIns="0" rIns="0" bIns="0" rtlCol="0" anchor="t">
            <a:spAutoFit/>
          </a:bodyPr>
          <a:lstStyle/>
          <a:p>
            <a:pPr marL="539751" lvl="1" indent="-269876">
              <a:lnSpc>
                <a:spcPts val="3250"/>
              </a:lnSpc>
              <a:buFont typeface="Arial"/>
              <a:buChar char="•"/>
            </a:pPr>
            <a:endParaRPr lang="en-US" sz="2500" spc="50" dirty="0">
              <a:solidFill>
                <a:srgbClr val="000000"/>
              </a:solidFill>
              <a:latin typeface="Montserrat"/>
            </a:endParaRPr>
          </a:p>
        </p:txBody>
      </p:sp>
      <p:sp>
        <p:nvSpPr>
          <p:cNvPr id="11" name="Freeform 11"/>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3"/>
            <a:stretch>
              <a:fillRect/>
            </a:stretch>
          </a:blipFill>
        </p:spPr>
      </p:sp>
      <p:sp>
        <p:nvSpPr>
          <p:cNvPr id="12" name="TextBox 11">
            <a:extLst>
              <a:ext uri="{FF2B5EF4-FFF2-40B4-BE49-F238E27FC236}">
                <a16:creationId xmlns:a16="http://schemas.microsoft.com/office/drawing/2014/main" id="{B9F61172-3925-F05F-AD5C-246808C7712B}"/>
              </a:ext>
            </a:extLst>
          </p:cNvPr>
          <p:cNvSpPr txBox="1"/>
          <p:nvPr/>
        </p:nvSpPr>
        <p:spPr>
          <a:xfrm>
            <a:off x="9661082" y="4781373"/>
            <a:ext cx="8153400" cy="4301177"/>
          </a:xfrm>
          <a:prstGeom prst="rect">
            <a:avLst/>
          </a:prstGeom>
          <a:noFill/>
        </p:spPr>
        <p:txBody>
          <a:bodyPr wrap="square">
            <a:spAutoFit/>
          </a:bodyPr>
          <a:lstStyle/>
          <a:p>
            <a:pPr marL="565880" lvl="1" indent="-282940">
              <a:lnSpc>
                <a:spcPts val="3669"/>
              </a:lnSpc>
              <a:buFont typeface="Arial"/>
              <a:buChar char="•"/>
            </a:pPr>
            <a:r>
              <a:rPr lang="en-US" sz="1800" spc="52" dirty="0">
                <a:latin typeface="Montserrat"/>
              </a:rPr>
              <a:t>Hospitality is experiencing rapid growth</a:t>
            </a:r>
          </a:p>
          <a:p>
            <a:pPr marL="565880" lvl="1" indent="-282940">
              <a:lnSpc>
                <a:spcPts val="3669"/>
              </a:lnSpc>
              <a:buFont typeface="Arial"/>
              <a:buChar char="•"/>
            </a:pPr>
            <a:r>
              <a:rPr lang="en-US" sz="1800" spc="52" dirty="0">
                <a:latin typeface="Montserrat"/>
              </a:rPr>
              <a:t>More and more people are traveling for business and leisure, and the demand for hotels is growing</a:t>
            </a:r>
          </a:p>
          <a:p>
            <a:pPr marL="565880" lvl="1" indent="-282940">
              <a:lnSpc>
                <a:spcPts val="3669"/>
              </a:lnSpc>
              <a:buFont typeface="Arial"/>
              <a:buChar char="•"/>
            </a:pPr>
            <a:r>
              <a:rPr lang="en-US" sz="1800" spc="52" dirty="0">
                <a:latin typeface="Montserrat"/>
              </a:rPr>
              <a:t>With advances in technology and easy access to the internet, the way consumers book hotels has also changed. Customers do not book rooms manually but order through the online platform of the system</a:t>
            </a:r>
          </a:p>
          <a:p>
            <a:pPr marL="565880" lvl="1" indent="-282940">
              <a:lnSpc>
                <a:spcPts val="3669"/>
              </a:lnSpc>
              <a:buFont typeface="Arial"/>
              <a:buChar char="•"/>
            </a:pPr>
            <a:r>
              <a:rPr lang="en-US" sz="1800" spc="52" dirty="0">
                <a:latin typeface="Montserrat"/>
              </a:rPr>
              <a:t>This demand opens up great opportunities to build hotel booking websites that can meet consumer needs effectively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77934" y="504715"/>
            <a:ext cx="16431648" cy="671493"/>
          </a:xfrm>
          <a:prstGeom prst="rect">
            <a:avLst/>
          </a:prstGeom>
        </p:spPr>
        <p:txBody>
          <a:bodyPr lIns="0" tIns="0" rIns="0" bIns="0" rtlCol="0" anchor="t">
            <a:spAutoFit/>
          </a:bodyPr>
          <a:lstStyle/>
          <a:p>
            <a:pPr>
              <a:lnSpc>
                <a:spcPts val="5020"/>
              </a:lnSpc>
            </a:pPr>
            <a:r>
              <a:rPr lang="en-US" sz="5122" spc="-302">
                <a:solidFill>
                  <a:srgbClr val="263F6B"/>
                </a:solidFill>
                <a:latin typeface="Montserrat Extra-Bold Italics"/>
              </a:rPr>
              <a:t>USE CASE SCENARIO CREATE TESTIMONIALS</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TextBox 6"/>
          <p:cNvSpPr txBox="1"/>
          <p:nvPr/>
        </p:nvSpPr>
        <p:spPr>
          <a:xfrm>
            <a:off x="324449" y="5468876"/>
            <a:ext cx="8518081" cy="1504066"/>
          </a:xfrm>
          <a:prstGeom prst="rect">
            <a:avLst/>
          </a:prstGeom>
        </p:spPr>
        <p:txBody>
          <a:bodyPr wrap="square" lIns="0" tIns="0" rIns="0" bIns="0" rtlCol="0" anchor="t">
            <a:spAutoFit/>
          </a:bodyPr>
          <a:lstStyle/>
          <a:p>
            <a:pPr algn="just">
              <a:lnSpc>
                <a:spcPts val="3950"/>
              </a:lnSpc>
            </a:pPr>
            <a:r>
              <a:rPr lang="en-US" sz="2821" dirty="0">
                <a:solidFill>
                  <a:srgbClr val="000000"/>
                </a:solidFill>
                <a:latin typeface="Open Sans Bold"/>
              </a:rPr>
              <a:t>Pre-condition: Customer login</a:t>
            </a:r>
          </a:p>
          <a:p>
            <a:pPr algn="just">
              <a:lnSpc>
                <a:spcPts val="3950"/>
              </a:lnSpc>
            </a:pPr>
            <a:r>
              <a:rPr lang="en-US" sz="2821" dirty="0">
                <a:solidFill>
                  <a:srgbClr val="000000"/>
                </a:solidFill>
                <a:latin typeface="Open Sans Bold"/>
              </a:rPr>
              <a:t>Post-condition: Customers successfully created testimonies</a:t>
            </a:r>
          </a:p>
        </p:txBody>
      </p:sp>
      <p:pic>
        <p:nvPicPr>
          <p:cNvPr id="7" name="Picture 6">
            <a:extLst>
              <a:ext uri="{FF2B5EF4-FFF2-40B4-BE49-F238E27FC236}">
                <a16:creationId xmlns:a16="http://schemas.microsoft.com/office/drawing/2014/main" id="{63F8F82F-A47E-47DF-C837-8A532BDE30E0}"/>
              </a:ext>
            </a:extLst>
          </p:cNvPr>
          <p:cNvPicPr>
            <a:picLocks noChangeAspect="1"/>
          </p:cNvPicPr>
          <p:nvPr/>
        </p:nvPicPr>
        <p:blipFill>
          <a:blip r:embed="rId3"/>
          <a:stretch>
            <a:fillRect/>
          </a:stretch>
        </p:blipFill>
        <p:spPr>
          <a:xfrm>
            <a:off x="9296400" y="2095500"/>
            <a:ext cx="8518082" cy="76867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77934" y="504715"/>
            <a:ext cx="16431648" cy="671493"/>
          </a:xfrm>
          <a:prstGeom prst="rect">
            <a:avLst/>
          </a:prstGeom>
        </p:spPr>
        <p:txBody>
          <a:bodyPr lIns="0" tIns="0" rIns="0" bIns="0" rtlCol="0" anchor="t">
            <a:spAutoFit/>
          </a:bodyPr>
          <a:lstStyle/>
          <a:p>
            <a:pPr>
              <a:lnSpc>
                <a:spcPts val="5020"/>
              </a:lnSpc>
            </a:pPr>
            <a:r>
              <a:rPr lang="en-US" sz="5122" spc="-302">
                <a:solidFill>
                  <a:srgbClr val="263F6B"/>
                </a:solidFill>
                <a:latin typeface="Montserrat Extra-Bold Italics"/>
              </a:rPr>
              <a:t>USE CASE SCENARIO READ TESTIMONIALS</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TextBox 6"/>
          <p:cNvSpPr txBox="1"/>
          <p:nvPr/>
        </p:nvSpPr>
        <p:spPr>
          <a:xfrm>
            <a:off x="4210913" y="8745166"/>
            <a:ext cx="10000546" cy="991105"/>
          </a:xfrm>
          <a:prstGeom prst="rect">
            <a:avLst/>
          </a:prstGeom>
        </p:spPr>
        <p:txBody>
          <a:bodyPr lIns="0" tIns="0" rIns="0" bIns="0" rtlCol="0" anchor="t">
            <a:spAutoFit/>
          </a:bodyPr>
          <a:lstStyle/>
          <a:p>
            <a:pPr algn="just">
              <a:lnSpc>
                <a:spcPts val="3950"/>
              </a:lnSpc>
            </a:pPr>
            <a:r>
              <a:rPr lang="en-US" sz="2821" dirty="0">
                <a:solidFill>
                  <a:srgbClr val="000000"/>
                </a:solidFill>
                <a:latin typeface="Open Sans Bold"/>
              </a:rPr>
              <a:t>Pre-condition: User login</a:t>
            </a:r>
          </a:p>
          <a:p>
            <a:pPr algn="just">
              <a:lnSpc>
                <a:spcPts val="3950"/>
              </a:lnSpc>
            </a:pPr>
            <a:r>
              <a:rPr lang="en-US" sz="2821" dirty="0">
                <a:solidFill>
                  <a:srgbClr val="000000"/>
                </a:solidFill>
                <a:latin typeface="Open Sans Bold"/>
              </a:rPr>
              <a:t>Post-condition: User successfully view testimonials</a:t>
            </a:r>
          </a:p>
        </p:txBody>
      </p:sp>
      <p:pic>
        <p:nvPicPr>
          <p:cNvPr id="7" name="Picture 6">
            <a:extLst>
              <a:ext uri="{FF2B5EF4-FFF2-40B4-BE49-F238E27FC236}">
                <a16:creationId xmlns:a16="http://schemas.microsoft.com/office/drawing/2014/main" id="{72DC2504-7238-6DCD-C66E-802EC435F1CD}"/>
              </a:ext>
            </a:extLst>
          </p:cNvPr>
          <p:cNvPicPr>
            <a:picLocks noChangeAspect="1"/>
          </p:cNvPicPr>
          <p:nvPr/>
        </p:nvPicPr>
        <p:blipFill>
          <a:blip r:embed="rId3"/>
          <a:stretch>
            <a:fillRect/>
          </a:stretch>
        </p:blipFill>
        <p:spPr>
          <a:xfrm>
            <a:off x="3697828" y="1176208"/>
            <a:ext cx="9791859" cy="73476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77934" y="504715"/>
            <a:ext cx="16431648" cy="671493"/>
          </a:xfrm>
          <a:prstGeom prst="rect">
            <a:avLst/>
          </a:prstGeom>
        </p:spPr>
        <p:txBody>
          <a:bodyPr lIns="0" tIns="0" rIns="0" bIns="0" rtlCol="0" anchor="t">
            <a:spAutoFit/>
          </a:bodyPr>
          <a:lstStyle/>
          <a:p>
            <a:pPr>
              <a:lnSpc>
                <a:spcPts val="5020"/>
              </a:lnSpc>
            </a:pPr>
            <a:r>
              <a:rPr lang="en-US" sz="5122" spc="-302">
                <a:solidFill>
                  <a:srgbClr val="263F6B"/>
                </a:solidFill>
                <a:latin typeface="Montserrat Extra-Bold Italics"/>
              </a:rPr>
              <a:t>USE CASE SCENARIO DELETE TESTIMONIALS</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TextBox 6"/>
          <p:cNvSpPr txBox="1"/>
          <p:nvPr/>
        </p:nvSpPr>
        <p:spPr>
          <a:xfrm>
            <a:off x="4210913" y="8974804"/>
            <a:ext cx="10525433" cy="991105"/>
          </a:xfrm>
          <a:prstGeom prst="rect">
            <a:avLst/>
          </a:prstGeom>
        </p:spPr>
        <p:txBody>
          <a:bodyPr lIns="0" tIns="0" rIns="0" bIns="0" rtlCol="0" anchor="t">
            <a:spAutoFit/>
          </a:bodyPr>
          <a:lstStyle/>
          <a:p>
            <a:pPr algn="just">
              <a:lnSpc>
                <a:spcPts val="3950"/>
              </a:lnSpc>
            </a:pPr>
            <a:r>
              <a:rPr lang="en-US" sz="2821" dirty="0">
                <a:solidFill>
                  <a:srgbClr val="000000"/>
                </a:solidFill>
                <a:latin typeface="Open Sans Bold"/>
              </a:rPr>
              <a:t>Pre-condition: Admin login</a:t>
            </a:r>
          </a:p>
          <a:p>
            <a:pPr algn="just">
              <a:lnSpc>
                <a:spcPts val="3950"/>
              </a:lnSpc>
            </a:pPr>
            <a:r>
              <a:rPr lang="en-US" sz="2821" dirty="0">
                <a:solidFill>
                  <a:srgbClr val="000000"/>
                </a:solidFill>
                <a:latin typeface="Open Sans Bold"/>
              </a:rPr>
              <a:t>Post-condition: Admin successfully delete testimonials</a:t>
            </a:r>
          </a:p>
        </p:txBody>
      </p:sp>
      <p:pic>
        <p:nvPicPr>
          <p:cNvPr id="7" name="Picture 6">
            <a:extLst>
              <a:ext uri="{FF2B5EF4-FFF2-40B4-BE49-F238E27FC236}">
                <a16:creationId xmlns:a16="http://schemas.microsoft.com/office/drawing/2014/main" id="{9DF5E292-86A9-BFBC-1241-442C4786CBA7}"/>
              </a:ext>
            </a:extLst>
          </p:cNvPr>
          <p:cNvPicPr>
            <a:picLocks noChangeAspect="1"/>
          </p:cNvPicPr>
          <p:nvPr/>
        </p:nvPicPr>
        <p:blipFill>
          <a:blip r:embed="rId3"/>
          <a:stretch>
            <a:fillRect/>
          </a:stretch>
        </p:blipFill>
        <p:spPr>
          <a:xfrm>
            <a:off x="4326558" y="1176208"/>
            <a:ext cx="8534400" cy="760706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377934" y="504715"/>
            <a:ext cx="16431648" cy="671493"/>
          </a:xfrm>
          <a:prstGeom prst="rect">
            <a:avLst/>
          </a:prstGeom>
        </p:spPr>
        <p:txBody>
          <a:bodyPr lIns="0" tIns="0" rIns="0" bIns="0" rtlCol="0" anchor="t">
            <a:spAutoFit/>
          </a:bodyPr>
          <a:lstStyle/>
          <a:p>
            <a:pPr>
              <a:lnSpc>
                <a:spcPts val="5020"/>
              </a:lnSpc>
            </a:pPr>
            <a:r>
              <a:rPr lang="en-US" sz="5122" spc="-302">
                <a:solidFill>
                  <a:srgbClr val="263F6B"/>
                </a:solidFill>
                <a:latin typeface="Montserrat Extra-Bold Italics"/>
              </a:rPr>
              <a:t>USE CASE SCENARIO LOGOUT</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6" name="TextBox 6"/>
          <p:cNvSpPr txBox="1"/>
          <p:nvPr/>
        </p:nvSpPr>
        <p:spPr>
          <a:xfrm>
            <a:off x="4210913" y="8974804"/>
            <a:ext cx="10525433" cy="991105"/>
          </a:xfrm>
          <a:prstGeom prst="rect">
            <a:avLst/>
          </a:prstGeom>
        </p:spPr>
        <p:txBody>
          <a:bodyPr lIns="0" tIns="0" rIns="0" bIns="0" rtlCol="0" anchor="t">
            <a:spAutoFit/>
          </a:bodyPr>
          <a:lstStyle/>
          <a:p>
            <a:pPr algn="just">
              <a:lnSpc>
                <a:spcPts val="3950"/>
              </a:lnSpc>
            </a:pPr>
            <a:r>
              <a:rPr lang="en-US" sz="2821" dirty="0">
                <a:solidFill>
                  <a:srgbClr val="000000"/>
                </a:solidFill>
                <a:latin typeface="Open Sans Bold"/>
              </a:rPr>
              <a:t>Pre-condition: User login</a:t>
            </a:r>
          </a:p>
          <a:p>
            <a:pPr algn="just">
              <a:lnSpc>
                <a:spcPts val="3950"/>
              </a:lnSpc>
            </a:pPr>
            <a:r>
              <a:rPr lang="en-US" sz="2821" dirty="0">
                <a:solidFill>
                  <a:srgbClr val="000000"/>
                </a:solidFill>
                <a:latin typeface="Open Sans Bold"/>
              </a:rPr>
              <a:t>Post-condition: User successfully logout of the system</a:t>
            </a:r>
          </a:p>
        </p:txBody>
      </p:sp>
      <p:pic>
        <p:nvPicPr>
          <p:cNvPr id="7" name="Picture 6">
            <a:extLst>
              <a:ext uri="{FF2B5EF4-FFF2-40B4-BE49-F238E27FC236}">
                <a16:creationId xmlns:a16="http://schemas.microsoft.com/office/drawing/2014/main" id="{BF6DE863-0398-A04B-B888-2558BC35230E}"/>
              </a:ext>
            </a:extLst>
          </p:cNvPr>
          <p:cNvPicPr>
            <a:picLocks noChangeAspect="1"/>
          </p:cNvPicPr>
          <p:nvPr/>
        </p:nvPicPr>
        <p:blipFill>
          <a:blip r:embed="rId3"/>
          <a:stretch>
            <a:fillRect/>
          </a:stretch>
        </p:blipFill>
        <p:spPr>
          <a:xfrm>
            <a:off x="3048000" y="1505587"/>
            <a:ext cx="12192000" cy="713983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1359267" y="6411977"/>
            <a:ext cx="698484" cy="710760"/>
          </a:xfrm>
          <a:custGeom>
            <a:avLst/>
            <a:gdLst/>
            <a:ahLst/>
            <a:cxnLst/>
            <a:rect l="l" t="t" r="r" b="b"/>
            <a:pathLst>
              <a:path w="698484" h="710760">
                <a:moveTo>
                  <a:pt x="0" y="0"/>
                </a:moveTo>
                <a:lnTo>
                  <a:pt x="698484" y="0"/>
                </a:lnTo>
                <a:lnTo>
                  <a:pt x="698484" y="710760"/>
                </a:lnTo>
                <a:lnTo>
                  <a:pt x="0" y="7107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150101" y="2206394"/>
            <a:ext cx="11987798" cy="7684486"/>
          </a:xfrm>
          <a:custGeom>
            <a:avLst/>
            <a:gdLst/>
            <a:ahLst/>
            <a:cxnLst/>
            <a:rect l="l" t="t" r="r" b="b"/>
            <a:pathLst>
              <a:path w="11987798" h="7684486">
                <a:moveTo>
                  <a:pt x="0" y="0"/>
                </a:moveTo>
                <a:lnTo>
                  <a:pt x="11987798" y="0"/>
                </a:lnTo>
                <a:lnTo>
                  <a:pt x="11987798" y="7684486"/>
                </a:lnTo>
                <a:lnTo>
                  <a:pt x="0" y="7684486"/>
                </a:lnTo>
                <a:lnTo>
                  <a:pt x="0" y="0"/>
                </a:lnTo>
                <a:close/>
              </a:path>
            </a:pathLst>
          </a:custGeom>
          <a:blipFill>
            <a:blip r:embed="rId4"/>
            <a:stretch>
              <a:fillRect/>
            </a:stretch>
          </a:blipFill>
        </p:spPr>
      </p:sp>
      <p:sp>
        <p:nvSpPr>
          <p:cNvPr id="5" name="TextBox 5"/>
          <p:cNvSpPr txBox="1"/>
          <p:nvPr/>
        </p:nvSpPr>
        <p:spPr>
          <a:xfrm>
            <a:off x="0" y="1228725"/>
            <a:ext cx="17320249" cy="977669"/>
          </a:xfrm>
          <a:prstGeom prst="rect">
            <a:avLst/>
          </a:prstGeom>
        </p:spPr>
        <p:txBody>
          <a:bodyPr lIns="0" tIns="0" rIns="0" bIns="0" rtlCol="0" anchor="t">
            <a:spAutoFit/>
          </a:bodyPr>
          <a:lstStyle/>
          <a:p>
            <a:pPr algn="ctr">
              <a:lnSpc>
                <a:spcPts val="7125"/>
              </a:lnSpc>
            </a:pPr>
            <a:r>
              <a:rPr lang="en-US" sz="7744" spc="-456">
                <a:solidFill>
                  <a:srgbClr val="FFFFFF"/>
                </a:solidFill>
                <a:latin typeface="Montserrat Extra-Bold"/>
              </a:rPr>
              <a:t>ENTITY RELATIONSHIP DIAGRAM</a:t>
            </a:r>
          </a:p>
        </p:txBody>
      </p:sp>
      <p:sp>
        <p:nvSpPr>
          <p:cNvPr id="6" name="Freeform 6"/>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5"/>
            <a:stretch>
              <a:fillRect/>
            </a:stretch>
          </a:blipFill>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597504" y="2319822"/>
            <a:ext cx="8025191" cy="5647357"/>
          </a:xfrm>
          <a:custGeom>
            <a:avLst/>
            <a:gdLst/>
            <a:ahLst/>
            <a:cxnLst/>
            <a:rect l="l" t="t" r="r" b="b"/>
            <a:pathLst>
              <a:path w="8025191" h="5647357">
                <a:moveTo>
                  <a:pt x="0" y="0"/>
                </a:moveTo>
                <a:lnTo>
                  <a:pt x="8025192" y="0"/>
                </a:lnTo>
                <a:lnTo>
                  <a:pt x="8025192" y="5647356"/>
                </a:lnTo>
                <a:lnTo>
                  <a:pt x="0" y="5647356"/>
                </a:lnTo>
                <a:lnTo>
                  <a:pt x="0" y="0"/>
                </a:lnTo>
                <a:close/>
              </a:path>
            </a:pathLst>
          </a:custGeom>
          <a:blipFill>
            <a:blip r:embed="rId3"/>
            <a:stretch>
              <a:fillRect/>
            </a:stretch>
          </a:blipFill>
        </p:spPr>
      </p:sp>
      <p:sp>
        <p:nvSpPr>
          <p:cNvPr id="6" name="TextBox 6"/>
          <p:cNvSpPr txBox="1"/>
          <p:nvPr/>
        </p:nvSpPr>
        <p:spPr>
          <a:xfrm>
            <a:off x="-233310" y="832587"/>
            <a:ext cx="16937429" cy="942114"/>
          </a:xfrm>
          <a:prstGeom prst="rect">
            <a:avLst/>
          </a:prstGeom>
        </p:spPr>
        <p:txBody>
          <a:bodyPr lIns="0" tIns="0" rIns="0" bIns="0" rtlCol="0" anchor="t">
            <a:spAutoFit/>
          </a:bodyPr>
          <a:lstStyle/>
          <a:p>
            <a:pPr algn="ctr">
              <a:lnSpc>
                <a:spcPts val="6967"/>
              </a:lnSpc>
            </a:pPr>
            <a:r>
              <a:rPr lang="en-US" sz="7573" spc="-446">
                <a:solidFill>
                  <a:srgbClr val="FFFFFF"/>
                </a:solidFill>
                <a:latin typeface="Montserrat Extra-Bold"/>
              </a:rPr>
              <a:t>NON-FUNCTIONAL REQUIREMENT</a:t>
            </a:r>
          </a:p>
        </p:txBody>
      </p:sp>
      <p:pic>
        <p:nvPicPr>
          <p:cNvPr id="7" name="Picture 6">
            <a:extLst>
              <a:ext uri="{FF2B5EF4-FFF2-40B4-BE49-F238E27FC236}">
                <a16:creationId xmlns:a16="http://schemas.microsoft.com/office/drawing/2014/main" id="{850CEFE6-E82B-E3E1-DBD3-0267868387EE}"/>
              </a:ext>
            </a:extLst>
          </p:cNvPr>
          <p:cNvPicPr>
            <a:picLocks noChangeAspect="1"/>
          </p:cNvPicPr>
          <p:nvPr/>
        </p:nvPicPr>
        <p:blipFill>
          <a:blip r:embed="rId4"/>
          <a:stretch>
            <a:fillRect/>
          </a:stretch>
        </p:blipFill>
        <p:spPr>
          <a:xfrm>
            <a:off x="9144000" y="3769534"/>
            <a:ext cx="8835887" cy="274793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893447"/>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CDM (CONCEPTUAL DATA MODEL)</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pic>
        <p:nvPicPr>
          <p:cNvPr id="3" name="Picture 2">
            <a:extLst>
              <a:ext uri="{FF2B5EF4-FFF2-40B4-BE49-F238E27FC236}">
                <a16:creationId xmlns:a16="http://schemas.microsoft.com/office/drawing/2014/main" id="{65B855E2-A322-0FFE-6838-CE201F3BF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596" y="1761183"/>
            <a:ext cx="14355008" cy="806271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04900" y="893447"/>
            <a:ext cx="16254400" cy="679822"/>
          </a:xfrm>
          <a:prstGeom prst="rect">
            <a:avLst/>
          </a:prstGeom>
        </p:spPr>
        <p:txBody>
          <a:bodyPr lIns="0" tIns="0" rIns="0" bIns="0" rtlCol="0" anchor="t">
            <a:spAutoFit/>
          </a:bodyPr>
          <a:lstStyle/>
          <a:p>
            <a:pPr>
              <a:lnSpc>
                <a:spcPts val="5135"/>
              </a:lnSpc>
            </a:pPr>
            <a:r>
              <a:rPr lang="en-US" sz="5240" spc="-309">
                <a:solidFill>
                  <a:srgbClr val="263F6B"/>
                </a:solidFill>
                <a:latin typeface="Montserrat Extra-Bold Italics"/>
              </a:rPr>
              <a:t>PDM (PHYSICAL DATA MODEL)</a:t>
            </a:r>
          </a:p>
        </p:txBody>
      </p:sp>
      <p:sp>
        <p:nvSpPr>
          <p:cNvPr id="4" name="Freeform 4"/>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pic>
        <p:nvPicPr>
          <p:cNvPr id="3" name="Picture 2">
            <a:extLst>
              <a:ext uri="{FF2B5EF4-FFF2-40B4-BE49-F238E27FC236}">
                <a16:creationId xmlns:a16="http://schemas.microsoft.com/office/drawing/2014/main" id="{0DA28F8E-43BB-5525-F854-45D9994A1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1774702"/>
            <a:ext cx="14554200" cy="8174598"/>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920271" y="2183797"/>
            <a:ext cx="12447457" cy="7440966"/>
          </a:xfrm>
          <a:custGeom>
            <a:avLst/>
            <a:gdLst/>
            <a:ahLst/>
            <a:cxnLst/>
            <a:rect l="l" t="t" r="r" b="b"/>
            <a:pathLst>
              <a:path w="12447457" h="7440966">
                <a:moveTo>
                  <a:pt x="0" y="0"/>
                </a:moveTo>
                <a:lnTo>
                  <a:pt x="12447458" y="0"/>
                </a:lnTo>
                <a:lnTo>
                  <a:pt x="12447458" y="7440966"/>
                </a:lnTo>
                <a:lnTo>
                  <a:pt x="0" y="7440966"/>
                </a:lnTo>
                <a:lnTo>
                  <a:pt x="0" y="0"/>
                </a:lnTo>
                <a:close/>
              </a:path>
            </a:pathLst>
          </a:custGeom>
          <a:blipFill>
            <a:blip r:embed="rId3"/>
            <a:stretch>
              <a:fillRect/>
            </a:stretch>
          </a:blipFill>
        </p:spPr>
      </p:sp>
      <p:sp>
        <p:nvSpPr>
          <p:cNvPr id="5" name="TextBox 5"/>
          <p:cNvSpPr txBox="1"/>
          <p:nvPr/>
        </p:nvSpPr>
        <p:spPr>
          <a:xfrm>
            <a:off x="-233310" y="832587"/>
            <a:ext cx="16937429" cy="942114"/>
          </a:xfrm>
          <a:prstGeom prst="rect">
            <a:avLst/>
          </a:prstGeom>
        </p:spPr>
        <p:txBody>
          <a:bodyPr lIns="0" tIns="0" rIns="0" bIns="0" rtlCol="0" anchor="t">
            <a:spAutoFit/>
          </a:bodyPr>
          <a:lstStyle/>
          <a:p>
            <a:pPr algn="ctr">
              <a:lnSpc>
                <a:spcPts val="6967"/>
              </a:lnSpc>
            </a:pPr>
            <a:r>
              <a:rPr lang="en-US" sz="7573" spc="-446">
                <a:solidFill>
                  <a:srgbClr val="FFFFFF"/>
                </a:solidFill>
                <a:latin typeface="Montserrat Extra-Bold"/>
              </a:rPr>
              <a:t>CLASS DIAGRAM</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456792" y="2618252"/>
            <a:ext cx="15374416" cy="6881520"/>
          </a:xfrm>
          <a:custGeom>
            <a:avLst/>
            <a:gdLst/>
            <a:ahLst/>
            <a:cxnLst/>
            <a:rect l="l" t="t" r="r" b="b"/>
            <a:pathLst>
              <a:path w="15374416" h="6881520">
                <a:moveTo>
                  <a:pt x="0" y="0"/>
                </a:moveTo>
                <a:lnTo>
                  <a:pt x="15374416" y="0"/>
                </a:lnTo>
                <a:lnTo>
                  <a:pt x="15374416" y="6881520"/>
                </a:lnTo>
                <a:lnTo>
                  <a:pt x="0" y="6881520"/>
                </a:lnTo>
                <a:lnTo>
                  <a:pt x="0" y="0"/>
                </a:lnTo>
                <a:close/>
              </a:path>
            </a:pathLst>
          </a:custGeom>
          <a:blipFill>
            <a:blip r:embed="rId3"/>
            <a:stretch>
              <a:fillRect/>
            </a:stretch>
          </a:blipFill>
        </p:spPr>
      </p:sp>
      <p:sp>
        <p:nvSpPr>
          <p:cNvPr id="5" name="TextBox 5"/>
          <p:cNvSpPr txBox="1"/>
          <p:nvPr/>
        </p:nvSpPr>
        <p:spPr>
          <a:xfrm>
            <a:off x="675286" y="359338"/>
            <a:ext cx="16937429" cy="1824459"/>
          </a:xfrm>
          <a:prstGeom prst="rect">
            <a:avLst/>
          </a:prstGeom>
        </p:spPr>
        <p:txBody>
          <a:bodyPr lIns="0" tIns="0" rIns="0" bIns="0" rtlCol="0" anchor="t">
            <a:spAutoFit/>
          </a:bodyPr>
          <a:lstStyle/>
          <a:p>
            <a:pPr algn="ctr">
              <a:lnSpc>
                <a:spcPts val="6967"/>
              </a:lnSpc>
            </a:pPr>
            <a:r>
              <a:rPr lang="en-US" sz="7573" spc="-446">
                <a:solidFill>
                  <a:srgbClr val="FFFFFF"/>
                </a:solidFill>
                <a:latin typeface="Montserrat Extra-Bold"/>
              </a:rPr>
              <a:t>SEQUENCE DIAGRAM REGISTRATION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grpSp>
        <p:nvGrpSpPr>
          <p:cNvPr id="30" name="Group 18">
            <a:extLst>
              <a:ext uri="{FF2B5EF4-FFF2-40B4-BE49-F238E27FC236}">
                <a16:creationId xmlns:a16="http://schemas.microsoft.com/office/drawing/2014/main" id="{0BB0FF05-0C7D-0D4D-71C0-F29FE10B807F}"/>
              </a:ext>
            </a:extLst>
          </p:cNvPr>
          <p:cNvGrpSpPr/>
          <p:nvPr/>
        </p:nvGrpSpPr>
        <p:grpSpPr>
          <a:xfrm>
            <a:off x="13054011" y="7103396"/>
            <a:ext cx="4939195" cy="2048039"/>
            <a:chOff x="0" y="0"/>
            <a:chExt cx="1687841" cy="660400"/>
          </a:xfrm>
        </p:grpSpPr>
        <p:sp>
          <p:nvSpPr>
            <p:cNvPr id="31" name="Freeform 19">
              <a:extLst>
                <a:ext uri="{FF2B5EF4-FFF2-40B4-BE49-F238E27FC236}">
                  <a16:creationId xmlns:a16="http://schemas.microsoft.com/office/drawing/2014/main" id="{27D00DF9-65BE-D10D-20DC-B7813C4A20F8}"/>
                </a:ext>
              </a:extLst>
            </p:cNvPr>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id="3" name="Group 3"/>
          <p:cNvGrpSpPr/>
          <p:nvPr/>
        </p:nvGrpSpPr>
        <p:grpSpPr>
          <a:xfrm>
            <a:off x="1082240" y="1628876"/>
            <a:ext cx="4626722" cy="1810294"/>
            <a:chOff x="0" y="0"/>
            <a:chExt cx="1687841" cy="660400"/>
          </a:xfrm>
        </p:grpSpPr>
        <p:sp>
          <p:nvSpPr>
            <p:cNvPr id="4" name="Freeform 4"/>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id="5" name="Group 5"/>
          <p:cNvGrpSpPr/>
          <p:nvPr/>
        </p:nvGrpSpPr>
        <p:grpSpPr>
          <a:xfrm>
            <a:off x="12736158" y="1944320"/>
            <a:ext cx="4626722" cy="1810294"/>
            <a:chOff x="0" y="0"/>
            <a:chExt cx="1687841" cy="660400"/>
          </a:xfrm>
        </p:grpSpPr>
        <p:sp>
          <p:nvSpPr>
            <p:cNvPr id="6" name="Freeform 6"/>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id="7" name="Freeform 7"/>
          <p:cNvSpPr/>
          <p:nvPr/>
        </p:nvSpPr>
        <p:spPr>
          <a:xfrm>
            <a:off x="5655422" y="1654922"/>
            <a:ext cx="6977156" cy="6977156"/>
          </a:xfrm>
          <a:custGeom>
            <a:avLst/>
            <a:gdLst/>
            <a:ahLst/>
            <a:cxnLst/>
            <a:rect l="l" t="t" r="r" b="b"/>
            <a:pathLst>
              <a:path w="6977156" h="6977156">
                <a:moveTo>
                  <a:pt x="0" y="0"/>
                </a:moveTo>
                <a:lnTo>
                  <a:pt x="6977156" y="0"/>
                </a:lnTo>
                <a:lnTo>
                  <a:pt x="6977156" y="6977156"/>
                </a:lnTo>
                <a:lnTo>
                  <a:pt x="0" y="6977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707239">
            <a:off x="11252494" y="7064633"/>
            <a:ext cx="1675183" cy="831310"/>
          </a:xfrm>
          <a:custGeom>
            <a:avLst/>
            <a:gdLst/>
            <a:ahLst/>
            <a:cxnLst/>
            <a:rect l="l" t="t" r="r" b="b"/>
            <a:pathLst>
              <a:path w="1675183" h="831310">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707239" flipH="1" flipV="1">
            <a:off x="6064753" y="2118368"/>
            <a:ext cx="1675183" cy="831310"/>
          </a:xfrm>
          <a:custGeom>
            <a:avLst/>
            <a:gdLst/>
            <a:ahLst/>
            <a:cxnLst/>
            <a:rect l="l" t="t" r="r" b="b"/>
            <a:pathLst>
              <a:path w="1675183" h="831310">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6176317" y="4690301"/>
            <a:ext cx="5935366" cy="1077849"/>
          </a:xfrm>
          <a:prstGeom prst="rect">
            <a:avLst/>
          </a:prstGeom>
        </p:spPr>
        <p:txBody>
          <a:bodyPr lIns="0" tIns="0" rIns="0" bIns="0" rtlCol="0" anchor="t">
            <a:spAutoFit/>
          </a:bodyPr>
          <a:lstStyle/>
          <a:p>
            <a:pPr algn="ctr">
              <a:lnSpc>
                <a:spcPts val="8071"/>
              </a:lnSpc>
            </a:pPr>
            <a:r>
              <a:rPr lang="en-US" sz="8236" spc="-485">
                <a:solidFill>
                  <a:srgbClr val="FFFFFF"/>
                </a:solidFill>
                <a:latin typeface="Montserrat Extra-Bold Italics"/>
              </a:rPr>
              <a:t>PURPOSE</a:t>
            </a:r>
          </a:p>
        </p:txBody>
      </p:sp>
      <p:sp>
        <p:nvSpPr>
          <p:cNvPr id="11" name="TextBox 11"/>
          <p:cNvSpPr txBox="1"/>
          <p:nvPr/>
        </p:nvSpPr>
        <p:spPr>
          <a:xfrm>
            <a:off x="1465300" y="1877272"/>
            <a:ext cx="3824986" cy="1313501"/>
          </a:xfrm>
          <a:prstGeom prst="rect">
            <a:avLst/>
          </a:prstGeom>
        </p:spPr>
        <p:txBody>
          <a:bodyPr lIns="0" tIns="0" rIns="0" bIns="0" rtlCol="0" anchor="t">
            <a:spAutoFit/>
          </a:bodyPr>
          <a:lstStyle/>
          <a:p>
            <a:pPr algn="ctr">
              <a:lnSpc>
                <a:spcPts val="3499"/>
              </a:lnSpc>
            </a:pPr>
            <a:r>
              <a:rPr lang="en-US" sz="2499" spc="49" dirty="0">
                <a:solidFill>
                  <a:srgbClr val="212423"/>
                </a:solidFill>
                <a:latin typeface="Montserrat"/>
              </a:rPr>
              <a:t>To make it easier for customers when booking hotels</a:t>
            </a:r>
          </a:p>
        </p:txBody>
      </p:sp>
      <p:sp>
        <p:nvSpPr>
          <p:cNvPr id="12" name="TextBox 12"/>
          <p:cNvSpPr txBox="1"/>
          <p:nvPr/>
        </p:nvSpPr>
        <p:spPr>
          <a:xfrm>
            <a:off x="13130102" y="1968296"/>
            <a:ext cx="3824986" cy="1762342"/>
          </a:xfrm>
          <a:prstGeom prst="rect">
            <a:avLst/>
          </a:prstGeom>
        </p:spPr>
        <p:txBody>
          <a:bodyPr lIns="0" tIns="0" rIns="0" bIns="0" rtlCol="0" anchor="t">
            <a:spAutoFit/>
          </a:bodyPr>
          <a:lstStyle/>
          <a:p>
            <a:pPr algn="ctr">
              <a:lnSpc>
                <a:spcPts val="3499"/>
              </a:lnSpc>
            </a:pPr>
            <a:r>
              <a:rPr lang="en-US" sz="2499" spc="49" dirty="0">
                <a:solidFill>
                  <a:srgbClr val="212423"/>
                </a:solidFill>
                <a:latin typeface="Montserrat"/>
              </a:rPr>
              <a:t>To make it easier for customers to get information about </a:t>
            </a:r>
            <a:r>
              <a:rPr lang="en-US" sz="2499" spc="49" dirty="0" err="1">
                <a:solidFill>
                  <a:srgbClr val="212423"/>
                </a:solidFill>
                <a:latin typeface="Montserrat"/>
              </a:rPr>
              <a:t>lago</a:t>
            </a:r>
            <a:r>
              <a:rPr lang="en-US" sz="2499" spc="49" dirty="0">
                <a:solidFill>
                  <a:srgbClr val="212423"/>
                </a:solidFill>
                <a:latin typeface="Montserrat"/>
              </a:rPr>
              <a:t> hotel</a:t>
            </a:r>
          </a:p>
        </p:txBody>
      </p:sp>
      <p:grpSp>
        <p:nvGrpSpPr>
          <p:cNvPr id="13" name="Group 13"/>
          <p:cNvGrpSpPr/>
          <p:nvPr/>
        </p:nvGrpSpPr>
        <p:grpSpPr>
          <a:xfrm>
            <a:off x="351091" y="4647174"/>
            <a:ext cx="4939195" cy="1554728"/>
            <a:chOff x="0" y="0"/>
            <a:chExt cx="1687841" cy="660400"/>
          </a:xfrm>
        </p:grpSpPr>
        <p:sp>
          <p:nvSpPr>
            <p:cNvPr id="14" name="Freeform 14"/>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id="15" name="Freeform 15"/>
          <p:cNvSpPr/>
          <p:nvPr/>
        </p:nvSpPr>
        <p:spPr>
          <a:xfrm rot="9089358">
            <a:off x="4871517" y="6044115"/>
            <a:ext cx="1675183" cy="831310"/>
          </a:xfrm>
          <a:custGeom>
            <a:avLst/>
            <a:gdLst/>
            <a:ahLst/>
            <a:cxnLst/>
            <a:rect l="l" t="t" r="r" b="b"/>
            <a:pathLst>
              <a:path w="1675183" h="831310">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328855" y="4767787"/>
            <a:ext cx="4939195" cy="1313501"/>
          </a:xfrm>
          <a:prstGeom prst="rect">
            <a:avLst/>
          </a:prstGeom>
        </p:spPr>
        <p:txBody>
          <a:bodyPr lIns="0" tIns="0" rIns="0" bIns="0" rtlCol="0" anchor="t">
            <a:spAutoFit/>
          </a:bodyPr>
          <a:lstStyle/>
          <a:p>
            <a:pPr algn="ctr">
              <a:lnSpc>
                <a:spcPts val="3499"/>
              </a:lnSpc>
            </a:pPr>
            <a:r>
              <a:rPr lang="en-US" sz="2499" spc="49" dirty="0">
                <a:solidFill>
                  <a:srgbClr val="212423"/>
                </a:solidFill>
                <a:latin typeface="Montserrat"/>
              </a:rPr>
              <a:t>To make it easier for </a:t>
            </a:r>
            <a:r>
              <a:rPr lang="en-US" sz="2499" spc="49" dirty="0" err="1">
                <a:solidFill>
                  <a:srgbClr val="212423"/>
                </a:solidFill>
                <a:latin typeface="Montserrat"/>
              </a:rPr>
              <a:t>lago</a:t>
            </a:r>
            <a:r>
              <a:rPr lang="en-US" sz="2499" spc="49" dirty="0">
                <a:solidFill>
                  <a:srgbClr val="212423"/>
                </a:solidFill>
                <a:latin typeface="Montserrat"/>
              </a:rPr>
              <a:t> hotel to manage the room data available at </a:t>
            </a:r>
            <a:r>
              <a:rPr lang="en-US" sz="2499" spc="49" dirty="0" err="1">
                <a:solidFill>
                  <a:srgbClr val="212423"/>
                </a:solidFill>
                <a:latin typeface="Montserrat"/>
              </a:rPr>
              <a:t>lago</a:t>
            </a:r>
            <a:r>
              <a:rPr lang="en-US" sz="2499" spc="49" dirty="0">
                <a:solidFill>
                  <a:srgbClr val="212423"/>
                </a:solidFill>
                <a:latin typeface="Montserrat"/>
              </a:rPr>
              <a:t> hotel</a:t>
            </a:r>
          </a:p>
        </p:txBody>
      </p:sp>
      <p:sp>
        <p:nvSpPr>
          <p:cNvPr id="17" name="Freeform 17"/>
          <p:cNvSpPr/>
          <p:nvPr/>
        </p:nvSpPr>
        <p:spPr>
          <a:xfrm rot="306073">
            <a:off x="10945990" y="2584372"/>
            <a:ext cx="1675183" cy="831310"/>
          </a:xfrm>
          <a:custGeom>
            <a:avLst/>
            <a:gdLst/>
            <a:ahLst/>
            <a:cxnLst/>
            <a:rect l="l" t="t" r="r" b="b"/>
            <a:pathLst>
              <a:path w="1675183" h="831310">
                <a:moveTo>
                  <a:pt x="0" y="0"/>
                </a:moveTo>
                <a:lnTo>
                  <a:pt x="1675184" y="0"/>
                </a:lnTo>
                <a:lnTo>
                  <a:pt x="1675184"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8" name="Group 18"/>
          <p:cNvGrpSpPr/>
          <p:nvPr/>
        </p:nvGrpSpPr>
        <p:grpSpPr>
          <a:xfrm>
            <a:off x="13416495" y="4586818"/>
            <a:ext cx="4626722" cy="1877824"/>
            <a:chOff x="0" y="0"/>
            <a:chExt cx="1687841" cy="660400"/>
          </a:xfrm>
        </p:grpSpPr>
        <p:sp>
          <p:nvSpPr>
            <p:cNvPr id="19" name="Freeform 19"/>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id="21" name="Freeform 21"/>
          <p:cNvSpPr/>
          <p:nvPr/>
        </p:nvSpPr>
        <p:spPr>
          <a:xfrm>
            <a:off x="16704118" y="430206"/>
            <a:ext cx="1110364" cy="1196988"/>
          </a:xfrm>
          <a:custGeom>
            <a:avLst/>
            <a:gdLst/>
            <a:ahLst/>
            <a:cxnLst/>
            <a:rect l="l" t="t" r="r" b="b"/>
            <a:pathLst>
              <a:path w="1110364" h="1196988">
                <a:moveTo>
                  <a:pt x="0" y="0"/>
                </a:moveTo>
                <a:lnTo>
                  <a:pt x="1110364" y="0"/>
                </a:lnTo>
                <a:lnTo>
                  <a:pt x="1110364" y="1196988"/>
                </a:lnTo>
                <a:lnTo>
                  <a:pt x="0" y="1196988"/>
                </a:lnTo>
                <a:lnTo>
                  <a:pt x="0" y="0"/>
                </a:lnTo>
                <a:close/>
              </a:path>
            </a:pathLst>
          </a:custGeom>
          <a:blipFill>
            <a:blip r:embed="rId6"/>
            <a:stretch>
              <a:fillRect/>
            </a:stretch>
          </a:blipFill>
        </p:spPr>
      </p:sp>
      <p:sp>
        <p:nvSpPr>
          <p:cNvPr id="20" name="TextBox 20"/>
          <p:cNvSpPr txBox="1"/>
          <p:nvPr/>
        </p:nvSpPr>
        <p:spPr>
          <a:xfrm>
            <a:off x="13181363" y="7729993"/>
            <a:ext cx="4684492" cy="864660"/>
          </a:xfrm>
          <a:prstGeom prst="rect">
            <a:avLst/>
          </a:prstGeom>
        </p:spPr>
        <p:txBody>
          <a:bodyPr lIns="0" tIns="0" rIns="0" bIns="0" rtlCol="0" anchor="t">
            <a:spAutoFit/>
          </a:bodyPr>
          <a:lstStyle/>
          <a:p>
            <a:pPr algn="ctr">
              <a:lnSpc>
                <a:spcPts val="3499"/>
              </a:lnSpc>
            </a:pPr>
            <a:r>
              <a:rPr lang="en-US" sz="2499" spc="49" dirty="0">
                <a:solidFill>
                  <a:srgbClr val="212423"/>
                </a:solidFill>
                <a:latin typeface="Montserrat"/>
              </a:rPr>
              <a:t>To avoid duplicate bookings with the same room.</a:t>
            </a:r>
          </a:p>
        </p:txBody>
      </p:sp>
      <p:sp>
        <p:nvSpPr>
          <p:cNvPr id="2" name="Freeform 15">
            <a:extLst>
              <a:ext uri="{FF2B5EF4-FFF2-40B4-BE49-F238E27FC236}">
                <a16:creationId xmlns:a16="http://schemas.microsoft.com/office/drawing/2014/main" id="{90EB098D-D4A5-10D3-7BB3-2E0EAC2E8EF9}"/>
              </a:ext>
            </a:extLst>
          </p:cNvPr>
          <p:cNvSpPr/>
          <p:nvPr/>
        </p:nvSpPr>
        <p:spPr>
          <a:xfrm rot="9089358">
            <a:off x="4817830" y="3627517"/>
            <a:ext cx="1675183" cy="831310"/>
          </a:xfrm>
          <a:custGeom>
            <a:avLst/>
            <a:gdLst/>
            <a:ahLst/>
            <a:cxnLst/>
            <a:rect l="l" t="t" r="r" b="b"/>
            <a:pathLst>
              <a:path w="1675183" h="831310">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2" name="Group 13">
            <a:extLst>
              <a:ext uri="{FF2B5EF4-FFF2-40B4-BE49-F238E27FC236}">
                <a16:creationId xmlns:a16="http://schemas.microsoft.com/office/drawing/2014/main" id="{E5F525A5-6849-0C65-1712-FE24F5DE1B5D}"/>
              </a:ext>
            </a:extLst>
          </p:cNvPr>
          <p:cNvGrpSpPr/>
          <p:nvPr/>
        </p:nvGrpSpPr>
        <p:grpSpPr>
          <a:xfrm>
            <a:off x="1082240" y="7103396"/>
            <a:ext cx="4939195" cy="1554728"/>
            <a:chOff x="0" y="0"/>
            <a:chExt cx="1687841" cy="660400"/>
          </a:xfrm>
        </p:grpSpPr>
        <p:sp>
          <p:nvSpPr>
            <p:cNvPr id="23" name="Freeform 14">
              <a:extLst>
                <a:ext uri="{FF2B5EF4-FFF2-40B4-BE49-F238E27FC236}">
                  <a16:creationId xmlns:a16="http://schemas.microsoft.com/office/drawing/2014/main" id="{435C6B8D-9DAF-215C-16FE-F0EDFA167B6D}"/>
                </a:ext>
              </a:extLst>
            </p:cNvPr>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id="24" name="TextBox 16">
            <a:extLst>
              <a:ext uri="{FF2B5EF4-FFF2-40B4-BE49-F238E27FC236}">
                <a16:creationId xmlns:a16="http://schemas.microsoft.com/office/drawing/2014/main" id="{5BBD7BA4-B516-A989-9850-3EC1ADD5E708}"/>
              </a:ext>
            </a:extLst>
          </p:cNvPr>
          <p:cNvSpPr txBox="1"/>
          <p:nvPr/>
        </p:nvSpPr>
        <p:spPr>
          <a:xfrm>
            <a:off x="1093358" y="7198131"/>
            <a:ext cx="4939195" cy="1313501"/>
          </a:xfrm>
          <a:prstGeom prst="rect">
            <a:avLst/>
          </a:prstGeom>
        </p:spPr>
        <p:txBody>
          <a:bodyPr lIns="0" tIns="0" rIns="0" bIns="0" rtlCol="0" anchor="t">
            <a:spAutoFit/>
          </a:bodyPr>
          <a:lstStyle/>
          <a:p>
            <a:pPr algn="ctr">
              <a:lnSpc>
                <a:spcPts val="3499"/>
              </a:lnSpc>
            </a:pPr>
            <a:r>
              <a:rPr lang="en-US" sz="2499" spc="49" dirty="0">
                <a:solidFill>
                  <a:srgbClr val="212423"/>
                </a:solidFill>
                <a:latin typeface="Montserrat"/>
              </a:rPr>
              <a:t>To make it easier for </a:t>
            </a:r>
            <a:r>
              <a:rPr lang="en-US" sz="2499" spc="49" dirty="0" err="1">
                <a:solidFill>
                  <a:srgbClr val="212423"/>
                </a:solidFill>
                <a:latin typeface="Montserrat"/>
              </a:rPr>
              <a:t>lago</a:t>
            </a:r>
            <a:r>
              <a:rPr lang="en-US" sz="2499" spc="49" dirty="0">
                <a:solidFill>
                  <a:srgbClr val="212423"/>
                </a:solidFill>
                <a:latin typeface="Montserrat"/>
              </a:rPr>
              <a:t> hotel to confirm customer orders</a:t>
            </a:r>
          </a:p>
        </p:txBody>
      </p:sp>
      <p:sp>
        <p:nvSpPr>
          <p:cNvPr id="28" name="TextBox 27">
            <a:extLst>
              <a:ext uri="{FF2B5EF4-FFF2-40B4-BE49-F238E27FC236}">
                <a16:creationId xmlns:a16="http://schemas.microsoft.com/office/drawing/2014/main" id="{B6E4F211-3F58-E05B-6DD4-E381795948A2}"/>
              </a:ext>
            </a:extLst>
          </p:cNvPr>
          <p:cNvSpPr txBox="1"/>
          <p:nvPr/>
        </p:nvSpPr>
        <p:spPr>
          <a:xfrm>
            <a:off x="13473527" y="4834862"/>
            <a:ext cx="4631589" cy="1402692"/>
          </a:xfrm>
          <a:prstGeom prst="rect">
            <a:avLst/>
          </a:prstGeom>
          <a:noFill/>
        </p:spPr>
        <p:txBody>
          <a:bodyPr wrap="square">
            <a:spAutoFit/>
          </a:bodyPr>
          <a:lstStyle/>
          <a:p>
            <a:pPr algn="ctr">
              <a:lnSpc>
                <a:spcPts val="3499"/>
              </a:lnSpc>
            </a:pPr>
            <a:r>
              <a:rPr lang="en-US" sz="2400" spc="49" dirty="0">
                <a:solidFill>
                  <a:srgbClr val="212423"/>
                </a:solidFill>
                <a:latin typeface="Montserrat"/>
              </a:rPr>
              <a:t>To make it easier for </a:t>
            </a:r>
            <a:r>
              <a:rPr lang="en-US" sz="2400" spc="49" dirty="0" err="1">
                <a:solidFill>
                  <a:srgbClr val="212423"/>
                </a:solidFill>
                <a:latin typeface="Montserrat"/>
              </a:rPr>
              <a:t>lago</a:t>
            </a:r>
            <a:r>
              <a:rPr lang="en-US" sz="2400" spc="49" dirty="0">
                <a:solidFill>
                  <a:srgbClr val="212423"/>
                </a:solidFill>
                <a:latin typeface="Montserrat"/>
              </a:rPr>
              <a:t> hotels to receive reviews about their hotels</a:t>
            </a:r>
          </a:p>
        </p:txBody>
      </p:sp>
      <p:sp>
        <p:nvSpPr>
          <p:cNvPr id="29" name="Freeform 8">
            <a:extLst>
              <a:ext uri="{FF2B5EF4-FFF2-40B4-BE49-F238E27FC236}">
                <a16:creationId xmlns:a16="http://schemas.microsoft.com/office/drawing/2014/main" id="{A97ADF5B-C4B5-52FA-2208-95EEC734FF06}"/>
              </a:ext>
            </a:extLst>
          </p:cNvPr>
          <p:cNvSpPr/>
          <p:nvPr/>
        </p:nvSpPr>
        <p:spPr>
          <a:xfrm rot="1707239">
            <a:off x="11728524" y="4601000"/>
            <a:ext cx="1675183" cy="831310"/>
          </a:xfrm>
          <a:custGeom>
            <a:avLst/>
            <a:gdLst/>
            <a:ahLst/>
            <a:cxnLst/>
            <a:rect l="l" t="t" r="r" b="b"/>
            <a:pathLst>
              <a:path w="1675183" h="831310">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584714" y="2274596"/>
            <a:ext cx="15118573" cy="7467406"/>
          </a:xfrm>
          <a:custGeom>
            <a:avLst/>
            <a:gdLst/>
            <a:ahLst/>
            <a:cxnLst/>
            <a:rect l="l" t="t" r="r" b="b"/>
            <a:pathLst>
              <a:path w="15118573" h="7467406">
                <a:moveTo>
                  <a:pt x="0" y="0"/>
                </a:moveTo>
                <a:lnTo>
                  <a:pt x="15118572" y="0"/>
                </a:lnTo>
                <a:lnTo>
                  <a:pt x="15118572" y="7467405"/>
                </a:lnTo>
                <a:lnTo>
                  <a:pt x="0" y="7467405"/>
                </a:lnTo>
                <a:lnTo>
                  <a:pt x="0" y="0"/>
                </a:lnTo>
                <a:close/>
              </a:path>
            </a:pathLst>
          </a:custGeom>
          <a:blipFill>
            <a:blip r:embed="rId3"/>
            <a:stretch>
              <a:fillRect/>
            </a:stretch>
          </a:blipFill>
        </p:spPr>
      </p:sp>
      <p:sp>
        <p:nvSpPr>
          <p:cNvPr id="5" name="TextBox 5"/>
          <p:cNvSpPr txBox="1"/>
          <p:nvPr/>
        </p:nvSpPr>
        <p:spPr>
          <a:xfrm>
            <a:off x="675286" y="832587"/>
            <a:ext cx="16937429" cy="942114"/>
          </a:xfrm>
          <a:prstGeom prst="rect">
            <a:avLst/>
          </a:prstGeom>
        </p:spPr>
        <p:txBody>
          <a:bodyPr lIns="0" tIns="0" rIns="0" bIns="0" rtlCol="0" anchor="t">
            <a:spAutoFit/>
          </a:bodyPr>
          <a:lstStyle/>
          <a:p>
            <a:pPr algn="ctr">
              <a:lnSpc>
                <a:spcPts val="6967"/>
              </a:lnSpc>
            </a:pPr>
            <a:r>
              <a:rPr lang="en-US" sz="7573" spc="-446">
                <a:solidFill>
                  <a:srgbClr val="FFFFFF"/>
                </a:solidFill>
                <a:latin typeface="Montserrat Extra-Bold"/>
              </a:rPr>
              <a:t>SEQUENCE DIAGRAM LOGIN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616082" y="2274596"/>
            <a:ext cx="13200594" cy="7730735"/>
          </a:xfrm>
          <a:custGeom>
            <a:avLst/>
            <a:gdLst/>
            <a:ahLst/>
            <a:cxnLst/>
            <a:rect l="l" t="t" r="r" b="b"/>
            <a:pathLst>
              <a:path w="13200594" h="7730735">
                <a:moveTo>
                  <a:pt x="0" y="0"/>
                </a:moveTo>
                <a:lnTo>
                  <a:pt x="13200595" y="0"/>
                </a:lnTo>
                <a:lnTo>
                  <a:pt x="13200595" y="7730734"/>
                </a:lnTo>
                <a:lnTo>
                  <a:pt x="0" y="7730734"/>
                </a:lnTo>
                <a:lnTo>
                  <a:pt x="0" y="0"/>
                </a:lnTo>
                <a:close/>
              </a:path>
            </a:pathLst>
          </a:custGeom>
          <a:blipFill>
            <a:blip r:embed="rId3"/>
            <a:stretch>
              <a:fillRect/>
            </a:stretch>
          </a:blipFill>
        </p:spPr>
      </p:sp>
      <p:sp>
        <p:nvSpPr>
          <p:cNvPr id="5" name="TextBox 5"/>
          <p:cNvSpPr txBox="1"/>
          <p:nvPr/>
        </p:nvSpPr>
        <p:spPr>
          <a:xfrm>
            <a:off x="1729472" y="647846"/>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CREATE ROOM DATA</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333973" y="2274596"/>
            <a:ext cx="13764814" cy="7589660"/>
          </a:xfrm>
          <a:custGeom>
            <a:avLst/>
            <a:gdLst/>
            <a:ahLst/>
            <a:cxnLst/>
            <a:rect l="l" t="t" r="r" b="b"/>
            <a:pathLst>
              <a:path w="13764814" h="7589660">
                <a:moveTo>
                  <a:pt x="0" y="0"/>
                </a:moveTo>
                <a:lnTo>
                  <a:pt x="13764813" y="0"/>
                </a:lnTo>
                <a:lnTo>
                  <a:pt x="13764813" y="7589659"/>
                </a:lnTo>
                <a:lnTo>
                  <a:pt x="0" y="7589659"/>
                </a:lnTo>
                <a:lnTo>
                  <a:pt x="0" y="0"/>
                </a:lnTo>
                <a:close/>
              </a:path>
            </a:pathLst>
          </a:custGeom>
          <a:blipFill>
            <a:blip r:embed="rId3"/>
            <a:stretch>
              <a:fillRect/>
            </a:stretch>
          </a:blipFill>
        </p:spPr>
      </p:sp>
      <p:sp>
        <p:nvSpPr>
          <p:cNvPr id="5" name="TextBox 5"/>
          <p:cNvSpPr txBox="1"/>
          <p:nvPr/>
        </p:nvSpPr>
        <p:spPr>
          <a:xfrm>
            <a:off x="1729472" y="647846"/>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READ ROOM DATA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391596" y="2274596"/>
            <a:ext cx="13504808" cy="7655212"/>
          </a:xfrm>
          <a:custGeom>
            <a:avLst/>
            <a:gdLst/>
            <a:ahLst/>
            <a:cxnLst/>
            <a:rect l="l" t="t" r="r" b="b"/>
            <a:pathLst>
              <a:path w="13504808" h="7655212">
                <a:moveTo>
                  <a:pt x="0" y="0"/>
                </a:moveTo>
                <a:lnTo>
                  <a:pt x="13504808" y="0"/>
                </a:lnTo>
                <a:lnTo>
                  <a:pt x="13504808" y="7655211"/>
                </a:lnTo>
                <a:lnTo>
                  <a:pt x="0" y="7655211"/>
                </a:lnTo>
                <a:lnTo>
                  <a:pt x="0" y="0"/>
                </a:lnTo>
                <a:close/>
              </a:path>
            </a:pathLst>
          </a:custGeom>
          <a:blipFill>
            <a:blip r:embed="rId3"/>
            <a:stretch>
              <a:fillRect/>
            </a:stretch>
          </a:blipFill>
        </p:spPr>
      </p:sp>
      <p:sp>
        <p:nvSpPr>
          <p:cNvPr id="5" name="TextBox 5"/>
          <p:cNvSpPr txBox="1"/>
          <p:nvPr/>
        </p:nvSpPr>
        <p:spPr>
          <a:xfrm>
            <a:off x="1729472" y="647846"/>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CHANGE ROOM DATA</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028700" y="2274596"/>
            <a:ext cx="16230600" cy="7729711"/>
          </a:xfrm>
          <a:custGeom>
            <a:avLst/>
            <a:gdLst/>
            <a:ahLst/>
            <a:cxnLst/>
            <a:rect l="l" t="t" r="r" b="b"/>
            <a:pathLst>
              <a:path w="16230600" h="7729711">
                <a:moveTo>
                  <a:pt x="0" y="0"/>
                </a:moveTo>
                <a:lnTo>
                  <a:pt x="16230600" y="0"/>
                </a:lnTo>
                <a:lnTo>
                  <a:pt x="16230600" y="7729711"/>
                </a:lnTo>
                <a:lnTo>
                  <a:pt x="0" y="7729711"/>
                </a:lnTo>
                <a:lnTo>
                  <a:pt x="0" y="0"/>
                </a:lnTo>
                <a:close/>
              </a:path>
            </a:pathLst>
          </a:custGeom>
          <a:blipFill>
            <a:blip r:embed="rId3"/>
            <a:stretch>
              <a:fillRect/>
            </a:stretch>
          </a:blipFill>
        </p:spPr>
      </p:sp>
      <p:sp>
        <p:nvSpPr>
          <p:cNvPr id="5" name="TextBox 5"/>
          <p:cNvSpPr txBox="1"/>
          <p:nvPr/>
        </p:nvSpPr>
        <p:spPr>
          <a:xfrm>
            <a:off x="1729472" y="647846"/>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DELETE ROOM DATA</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941511" y="2075307"/>
            <a:ext cx="14551401" cy="7814344"/>
          </a:xfrm>
          <a:custGeom>
            <a:avLst/>
            <a:gdLst/>
            <a:ahLst/>
            <a:cxnLst/>
            <a:rect l="l" t="t" r="r" b="b"/>
            <a:pathLst>
              <a:path w="14551401" h="7814344">
                <a:moveTo>
                  <a:pt x="0" y="0"/>
                </a:moveTo>
                <a:lnTo>
                  <a:pt x="14551401" y="0"/>
                </a:lnTo>
                <a:lnTo>
                  <a:pt x="14551401" y="7814344"/>
                </a:lnTo>
                <a:lnTo>
                  <a:pt x="0" y="7814344"/>
                </a:lnTo>
                <a:lnTo>
                  <a:pt x="0" y="0"/>
                </a:lnTo>
                <a:close/>
              </a:path>
            </a:pathLst>
          </a:custGeom>
          <a:blipFill>
            <a:blip r:embed="rId3"/>
            <a:stretch>
              <a:fillRect/>
            </a:stretch>
          </a:blipFill>
        </p:spPr>
      </p:sp>
      <p:sp>
        <p:nvSpPr>
          <p:cNvPr id="5" name="TextBox 5"/>
          <p:cNvSpPr txBox="1"/>
          <p:nvPr/>
        </p:nvSpPr>
        <p:spPr>
          <a:xfrm>
            <a:off x="1730304" y="448558"/>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ORDER REQUEST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777858" y="2075307"/>
            <a:ext cx="12732283" cy="7832730"/>
          </a:xfrm>
          <a:custGeom>
            <a:avLst/>
            <a:gdLst/>
            <a:ahLst/>
            <a:cxnLst/>
            <a:rect l="l" t="t" r="r" b="b"/>
            <a:pathLst>
              <a:path w="12732283" h="7832730">
                <a:moveTo>
                  <a:pt x="0" y="0"/>
                </a:moveTo>
                <a:lnTo>
                  <a:pt x="12732284" y="0"/>
                </a:lnTo>
                <a:lnTo>
                  <a:pt x="12732284" y="7832731"/>
                </a:lnTo>
                <a:lnTo>
                  <a:pt x="0" y="7832731"/>
                </a:lnTo>
                <a:lnTo>
                  <a:pt x="0" y="0"/>
                </a:lnTo>
                <a:close/>
              </a:path>
            </a:pathLst>
          </a:custGeom>
          <a:blipFill>
            <a:blip r:embed="rId3"/>
            <a:stretch>
              <a:fillRect/>
            </a:stretch>
          </a:blipFill>
        </p:spPr>
      </p:sp>
      <p:sp>
        <p:nvSpPr>
          <p:cNvPr id="5" name="TextBox 5"/>
          <p:cNvSpPr txBox="1"/>
          <p:nvPr/>
        </p:nvSpPr>
        <p:spPr>
          <a:xfrm>
            <a:off x="1730304" y="448558"/>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VIEW ORDER DATA</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054742" y="2026432"/>
            <a:ext cx="14324938" cy="7866844"/>
          </a:xfrm>
          <a:custGeom>
            <a:avLst/>
            <a:gdLst/>
            <a:ahLst/>
            <a:cxnLst/>
            <a:rect l="l" t="t" r="r" b="b"/>
            <a:pathLst>
              <a:path w="14324938" h="7866844">
                <a:moveTo>
                  <a:pt x="0" y="0"/>
                </a:moveTo>
                <a:lnTo>
                  <a:pt x="14324938" y="0"/>
                </a:lnTo>
                <a:lnTo>
                  <a:pt x="14324938" y="7866844"/>
                </a:lnTo>
                <a:lnTo>
                  <a:pt x="0" y="7866844"/>
                </a:lnTo>
                <a:lnTo>
                  <a:pt x="0" y="0"/>
                </a:lnTo>
                <a:close/>
              </a:path>
            </a:pathLst>
          </a:custGeom>
          <a:blipFill>
            <a:blip r:embed="rId3"/>
            <a:stretch>
              <a:fillRect/>
            </a:stretch>
          </a:blipFill>
        </p:spPr>
      </p:sp>
      <p:sp>
        <p:nvSpPr>
          <p:cNvPr id="5" name="TextBox 5"/>
          <p:cNvSpPr txBox="1"/>
          <p:nvPr/>
        </p:nvSpPr>
        <p:spPr>
          <a:xfrm>
            <a:off x="1730304"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PAY ORDER</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483659" y="2264545"/>
            <a:ext cx="15775641" cy="7513040"/>
          </a:xfrm>
          <a:custGeom>
            <a:avLst/>
            <a:gdLst/>
            <a:ahLst/>
            <a:cxnLst/>
            <a:rect l="l" t="t" r="r" b="b"/>
            <a:pathLst>
              <a:path w="15775641" h="7513040">
                <a:moveTo>
                  <a:pt x="0" y="0"/>
                </a:moveTo>
                <a:lnTo>
                  <a:pt x="15775641" y="0"/>
                </a:lnTo>
                <a:lnTo>
                  <a:pt x="15775641" y="7513040"/>
                </a:lnTo>
                <a:lnTo>
                  <a:pt x="0" y="7513040"/>
                </a:lnTo>
                <a:lnTo>
                  <a:pt x="0" y="0"/>
                </a:lnTo>
                <a:close/>
              </a:path>
            </a:pathLst>
          </a:custGeom>
          <a:blipFill>
            <a:blip r:embed="rId3"/>
            <a:stretch>
              <a:fillRect/>
            </a:stretch>
          </a:blipFill>
        </p:spPr>
      </p:sp>
      <p:sp>
        <p:nvSpPr>
          <p:cNvPr id="5" name="TextBox 5"/>
          <p:cNvSpPr txBox="1"/>
          <p:nvPr/>
        </p:nvSpPr>
        <p:spPr>
          <a:xfrm>
            <a:off x="165709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CANCEL ORDER</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5550920" y="2356071"/>
            <a:ext cx="7186161" cy="7444984"/>
          </a:xfrm>
          <a:custGeom>
            <a:avLst/>
            <a:gdLst/>
            <a:ahLst/>
            <a:cxnLst/>
            <a:rect l="l" t="t" r="r" b="b"/>
            <a:pathLst>
              <a:path w="7186161" h="7444984">
                <a:moveTo>
                  <a:pt x="0" y="0"/>
                </a:moveTo>
                <a:lnTo>
                  <a:pt x="7186160" y="0"/>
                </a:lnTo>
                <a:lnTo>
                  <a:pt x="7186160" y="7444984"/>
                </a:lnTo>
                <a:lnTo>
                  <a:pt x="0" y="7444984"/>
                </a:lnTo>
                <a:lnTo>
                  <a:pt x="0" y="0"/>
                </a:lnTo>
                <a:close/>
              </a:path>
            </a:pathLst>
          </a:custGeom>
          <a:blipFill>
            <a:blip r:embed="rId3"/>
            <a:stretch>
              <a:fillRect/>
            </a:stretch>
          </a:blipFill>
        </p:spPr>
      </p:sp>
      <p:sp>
        <p:nvSpPr>
          <p:cNvPr id="5" name="TextBox 5"/>
          <p:cNvSpPr txBox="1"/>
          <p:nvPr/>
        </p:nvSpPr>
        <p:spPr>
          <a:xfrm>
            <a:off x="165709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RECEIVE NOTIFICATIONS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9" name="TextBox 9"/>
          <p:cNvSpPr txBox="1"/>
          <p:nvPr/>
        </p:nvSpPr>
        <p:spPr>
          <a:xfrm>
            <a:off x="130618" y="373667"/>
            <a:ext cx="17602200" cy="1254895"/>
          </a:xfrm>
          <a:prstGeom prst="rect">
            <a:avLst/>
          </a:prstGeom>
        </p:spPr>
        <p:txBody>
          <a:bodyPr wrap="square" lIns="0" tIns="0" rIns="0" bIns="0" rtlCol="0" anchor="t">
            <a:spAutoFit/>
          </a:bodyPr>
          <a:lstStyle/>
          <a:p>
            <a:pPr>
              <a:lnSpc>
                <a:spcPts val="9627"/>
              </a:lnSpc>
            </a:pPr>
            <a:r>
              <a:rPr lang="en-US" sz="10465" spc="-617" dirty="0">
                <a:solidFill>
                  <a:srgbClr val="FFFFFF"/>
                </a:solidFill>
                <a:latin typeface="Montserrat Extra-Bold"/>
              </a:rPr>
              <a:t>CURRENT SYSTEM (BPMN)</a:t>
            </a:r>
          </a:p>
        </p:txBody>
      </p:sp>
      <p:sp>
        <p:nvSpPr>
          <p:cNvPr id="10" name="TextBox 10"/>
          <p:cNvSpPr txBox="1"/>
          <p:nvPr/>
        </p:nvSpPr>
        <p:spPr>
          <a:xfrm>
            <a:off x="2417251" y="2341927"/>
            <a:ext cx="13453497" cy="5476692"/>
          </a:xfrm>
          <a:prstGeom prst="rect">
            <a:avLst/>
          </a:prstGeom>
        </p:spPr>
        <p:txBody>
          <a:bodyPr wrap="square" lIns="0" tIns="0" rIns="0" bIns="0" rtlCol="0" anchor="t">
            <a:spAutoFit/>
          </a:bodyPr>
          <a:lstStyle/>
          <a:p>
            <a:pPr marL="457200" indent="-457200">
              <a:lnSpc>
                <a:spcPts val="3323"/>
              </a:lnSpc>
              <a:buFont typeface="Arial" panose="020B0604020202020204" pitchFamily="34" charset="0"/>
              <a:buChar char="•"/>
            </a:pPr>
            <a:r>
              <a:rPr lang="en-US" sz="2556" dirty="0">
                <a:solidFill>
                  <a:srgbClr val="FFFFFF"/>
                </a:solidFill>
                <a:latin typeface="Montserrat Italics"/>
              </a:rPr>
              <a:t>Development of Lago Hotel Booking Website System is still done manually with customers having to visit the hotel or book a room through the WhatsApp application by looking for the hotel owner's contact number first</a:t>
            </a:r>
          </a:p>
          <a:p>
            <a:pPr marL="457200" indent="-457200">
              <a:lnSpc>
                <a:spcPts val="3323"/>
              </a:lnSpc>
              <a:buFont typeface="Arial" panose="020B0604020202020204" pitchFamily="34" charset="0"/>
              <a:buChar char="•"/>
            </a:pPr>
            <a:r>
              <a:rPr lang="en-US" sz="2556" dirty="0">
                <a:solidFill>
                  <a:srgbClr val="FFFFFF"/>
                </a:solidFill>
                <a:latin typeface="Montserrat Italics"/>
              </a:rPr>
              <a:t>After finding the contact number, the customer will contact the hotel to make a booking request</a:t>
            </a:r>
          </a:p>
          <a:p>
            <a:pPr marL="457200" indent="-457200">
              <a:lnSpc>
                <a:spcPts val="3323"/>
              </a:lnSpc>
              <a:buFont typeface="Arial" panose="020B0604020202020204" pitchFamily="34" charset="0"/>
              <a:buChar char="•"/>
            </a:pPr>
            <a:r>
              <a:rPr lang="en-US" sz="2556" dirty="0">
                <a:solidFill>
                  <a:srgbClr val="FFFFFF"/>
                </a:solidFill>
                <a:latin typeface="Montserrat Italics"/>
              </a:rPr>
              <a:t>The hotel will verify the order and refuse if the requested room is not available</a:t>
            </a:r>
          </a:p>
          <a:p>
            <a:pPr marL="457200" indent="-457200">
              <a:lnSpc>
                <a:spcPts val="3323"/>
              </a:lnSpc>
              <a:buFont typeface="Arial" panose="020B0604020202020204" pitchFamily="34" charset="0"/>
              <a:buChar char="•"/>
            </a:pPr>
            <a:r>
              <a:rPr lang="en-US" sz="2556" dirty="0">
                <a:solidFill>
                  <a:srgbClr val="FFFFFF"/>
                </a:solidFill>
                <a:latin typeface="Montserrat Italics"/>
              </a:rPr>
              <a:t>If the room is available, the hotel will provide information about the room, including the price and the customer will confirm that the order is correct</a:t>
            </a:r>
          </a:p>
          <a:p>
            <a:pPr marL="457200" indent="-457200">
              <a:lnSpc>
                <a:spcPts val="3323"/>
              </a:lnSpc>
              <a:buFont typeface="Arial" panose="020B0604020202020204" pitchFamily="34" charset="0"/>
              <a:buChar char="•"/>
            </a:pPr>
            <a:r>
              <a:rPr lang="en-US" sz="2556" dirty="0">
                <a:solidFill>
                  <a:srgbClr val="FFFFFF"/>
                </a:solidFill>
                <a:latin typeface="Montserrat Italics"/>
              </a:rPr>
              <a:t>If the order does not match, the customer can cancel the order</a:t>
            </a:r>
          </a:p>
          <a:p>
            <a:pPr marL="457200" indent="-457200">
              <a:lnSpc>
                <a:spcPts val="3323"/>
              </a:lnSpc>
              <a:buFont typeface="Arial" panose="020B0604020202020204" pitchFamily="34" charset="0"/>
              <a:buChar char="•"/>
            </a:pPr>
            <a:r>
              <a:rPr lang="en-US" sz="2556" dirty="0">
                <a:solidFill>
                  <a:srgbClr val="FFFFFF"/>
                </a:solidFill>
                <a:latin typeface="Montserrat Italics"/>
              </a:rPr>
              <a:t>After that, the hotel will provide payment information and after the customer pays, they will send proof of payment to the hotel</a:t>
            </a:r>
          </a:p>
          <a:p>
            <a:pPr marL="457200" indent="-457200">
              <a:lnSpc>
                <a:spcPts val="3323"/>
              </a:lnSpc>
              <a:buFont typeface="Arial" panose="020B0604020202020204" pitchFamily="34" charset="0"/>
              <a:buChar char="•"/>
            </a:pPr>
            <a:r>
              <a:rPr lang="en-US" sz="2556" dirty="0">
                <a:solidFill>
                  <a:srgbClr val="FFFFFF"/>
                </a:solidFill>
                <a:latin typeface="Montserrat Italics"/>
              </a:rPr>
              <a:t>The hotel will record the history of reservations and prepare rooms that have been ordered by customers</a:t>
            </a:r>
          </a:p>
        </p:txBody>
      </p:sp>
      <p:sp>
        <p:nvSpPr>
          <p:cNvPr id="11" name="Freeform 11"/>
          <p:cNvSpPr/>
          <p:nvPr/>
        </p:nvSpPr>
        <p:spPr>
          <a:xfrm>
            <a:off x="17177636" y="365738"/>
            <a:ext cx="979746" cy="964459"/>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6"/>
            <a:stretch>
              <a:fillRect/>
            </a:stretch>
          </a:blipFill>
        </p:spPr>
        <p:txBody>
          <a:bodyPr/>
          <a:lstStyle/>
          <a:p>
            <a:endParaRPr lang="en-ID"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683123" y="2026432"/>
            <a:ext cx="15020995" cy="7734568"/>
          </a:xfrm>
          <a:custGeom>
            <a:avLst/>
            <a:gdLst/>
            <a:ahLst/>
            <a:cxnLst/>
            <a:rect l="l" t="t" r="r" b="b"/>
            <a:pathLst>
              <a:path w="15020995" h="7734568">
                <a:moveTo>
                  <a:pt x="0" y="0"/>
                </a:moveTo>
                <a:lnTo>
                  <a:pt x="15020995" y="0"/>
                </a:lnTo>
                <a:lnTo>
                  <a:pt x="15020995" y="7734568"/>
                </a:lnTo>
                <a:lnTo>
                  <a:pt x="0" y="7734568"/>
                </a:lnTo>
                <a:lnTo>
                  <a:pt x="0" y="0"/>
                </a:lnTo>
                <a:close/>
              </a:path>
            </a:pathLst>
          </a:custGeom>
          <a:blipFill>
            <a:blip r:embed="rId3"/>
            <a:stretch>
              <a:fillRect/>
            </a:stretch>
          </a:blipFill>
        </p:spPr>
      </p:sp>
      <p:sp>
        <p:nvSpPr>
          <p:cNvPr id="5" name="TextBox 5"/>
          <p:cNvSpPr txBox="1"/>
          <p:nvPr/>
        </p:nvSpPr>
        <p:spPr>
          <a:xfrm>
            <a:off x="165709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APPROVE ORDER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028700" y="2266403"/>
            <a:ext cx="15980510" cy="7398711"/>
          </a:xfrm>
          <a:custGeom>
            <a:avLst/>
            <a:gdLst/>
            <a:ahLst/>
            <a:cxnLst/>
            <a:rect l="l" t="t" r="r" b="b"/>
            <a:pathLst>
              <a:path w="15980510" h="7398711">
                <a:moveTo>
                  <a:pt x="0" y="0"/>
                </a:moveTo>
                <a:lnTo>
                  <a:pt x="15980510" y="0"/>
                </a:lnTo>
                <a:lnTo>
                  <a:pt x="15980510" y="7398711"/>
                </a:lnTo>
                <a:lnTo>
                  <a:pt x="0" y="7398711"/>
                </a:lnTo>
                <a:lnTo>
                  <a:pt x="0" y="0"/>
                </a:lnTo>
                <a:close/>
              </a:path>
            </a:pathLst>
          </a:custGeom>
          <a:blipFill>
            <a:blip r:embed="rId3"/>
            <a:stretch>
              <a:fillRect/>
            </a:stretch>
          </a:blipFill>
        </p:spPr>
      </p:sp>
      <p:sp>
        <p:nvSpPr>
          <p:cNvPr id="5" name="TextBox 5"/>
          <p:cNvSpPr txBox="1"/>
          <p:nvPr/>
        </p:nvSpPr>
        <p:spPr>
          <a:xfrm>
            <a:off x="165709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REJECT ORDER</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991010" y="2026432"/>
            <a:ext cx="12234094" cy="7894708"/>
          </a:xfrm>
          <a:custGeom>
            <a:avLst/>
            <a:gdLst/>
            <a:ahLst/>
            <a:cxnLst/>
            <a:rect l="l" t="t" r="r" b="b"/>
            <a:pathLst>
              <a:path w="12234094" h="7894708">
                <a:moveTo>
                  <a:pt x="0" y="0"/>
                </a:moveTo>
                <a:lnTo>
                  <a:pt x="12234095" y="0"/>
                </a:lnTo>
                <a:lnTo>
                  <a:pt x="12234095" y="7894708"/>
                </a:lnTo>
                <a:lnTo>
                  <a:pt x="0" y="7894708"/>
                </a:lnTo>
                <a:lnTo>
                  <a:pt x="0" y="0"/>
                </a:lnTo>
                <a:close/>
              </a:path>
            </a:pathLst>
          </a:custGeom>
          <a:blipFill>
            <a:blip r:embed="rId3"/>
            <a:stretch>
              <a:fillRect/>
            </a:stretch>
          </a:blipFill>
        </p:spPr>
      </p:sp>
      <p:sp>
        <p:nvSpPr>
          <p:cNvPr id="5" name="TextBox 5"/>
          <p:cNvSpPr txBox="1"/>
          <p:nvPr/>
        </p:nvSpPr>
        <p:spPr>
          <a:xfrm>
            <a:off x="165709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CREATE ROOM KATEGORY</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3054499" y="2026432"/>
            <a:ext cx="12179003" cy="7841487"/>
          </a:xfrm>
          <a:custGeom>
            <a:avLst/>
            <a:gdLst/>
            <a:ahLst/>
            <a:cxnLst/>
            <a:rect l="l" t="t" r="r" b="b"/>
            <a:pathLst>
              <a:path w="12179003" h="7841487">
                <a:moveTo>
                  <a:pt x="0" y="0"/>
                </a:moveTo>
                <a:lnTo>
                  <a:pt x="12179002" y="0"/>
                </a:lnTo>
                <a:lnTo>
                  <a:pt x="12179002" y="7841487"/>
                </a:lnTo>
                <a:lnTo>
                  <a:pt x="0" y="7841487"/>
                </a:lnTo>
                <a:lnTo>
                  <a:pt x="0" y="0"/>
                </a:lnTo>
                <a:close/>
              </a:path>
            </a:pathLst>
          </a:custGeom>
          <a:blipFill>
            <a:blip r:embed="rId3"/>
            <a:stretch>
              <a:fillRect/>
            </a:stretch>
          </a:blipFill>
        </p:spPr>
      </p:sp>
      <p:sp>
        <p:nvSpPr>
          <p:cNvPr id="5" name="TextBox 5"/>
          <p:cNvSpPr txBox="1"/>
          <p:nvPr/>
        </p:nvSpPr>
        <p:spPr>
          <a:xfrm>
            <a:off x="165709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READ ROOM KATEGORY</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129325" y="1989935"/>
            <a:ext cx="14162929" cy="7841718"/>
          </a:xfrm>
          <a:custGeom>
            <a:avLst/>
            <a:gdLst/>
            <a:ahLst/>
            <a:cxnLst/>
            <a:rect l="l" t="t" r="r" b="b"/>
            <a:pathLst>
              <a:path w="14162929" h="7841718">
                <a:moveTo>
                  <a:pt x="0" y="0"/>
                </a:moveTo>
                <a:lnTo>
                  <a:pt x="14162928" y="0"/>
                </a:lnTo>
                <a:lnTo>
                  <a:pt x="14162928" y="7841718"/>
                </a:lnTo>
                <a:lnTo>
                  <a:pt x="0" y="7841718"/>
                </a:lnTo>
                <a:lnTo>
                  <a:pt x="0" y="0"/>
                </a:lnTo>
                <a:close/>
              </a:path>
            </a:pathLst>
          </a:custGeom>
          <a:blipFill>
            <a:blip r:embed="rId3"/>
            <a:stretch>
              <a:fillRect/>
            </a:stretch>
          </a:blipFill>
        </p:spPr>
      </p:sp>
      <p:sp>
        <p:nvSpPr>
          <p:cNvPr id="5" name="TextBox 5"/>
          <p:cNvSpPr txBox="1"/>
          <p:nvPr/>
        </p:nvSpPr>
        <p:spPr>
          <a:xfrm>
            <a:off x="165709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CHANGE ROOM KATEGORY</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657093" y="2307615"/>
            <a:ext cx="15324413" cy="7382811"/>
          </a:xfrm>
          <a:custGeom>
            <a:avLst/>
            <a:gdLst/>
            <a:ahLst/>
            <a:cxnLst/>
            <a:rect l="l" t="t" r="r" b="b"/>
            <a:pathLst>
              <a:path w="15324413" h="7382811">
                <a:moveTo>
                  <a:pt x="0" y="0"/>
                </a:moveTo>
                <a:lnTo>
                  <a:pt x="15324413" y="0"/>
                </a:lnTo>
                <a:lnTo>
                  <a:pt x="15324413" y="7382811"/>
                </a:lnTo>
                <a:lnTo>
                  <a:pt x="0" y="7382811"/>
                </a:lnTo>
                <a:lnTo>
                  <a:pt x="0" y="0"/>
                </a:lnTo>
                <a:close/>
              </a:path>
            </a:pathLst>
          </a:custGeom>
          <a:blipFill>
            <a:blip r:embed="rId3"/>
            <a:stretch>
              <a:fillRect/>
            </a:stretch>
          </a:blipFill>
        </p:spPr>
      </p:sp>
      <p:sp>
        <p:nvSpPr>
          <p:cNvPr id="5" name="TextBox 5"/>
          <p:cNvSpPr txBox="1"/>
          <p:nvPr/>
        </p:nvSpPr>
        <p:spPr>
          <a:xfrm>
            <a:off x="165709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DELETE ROOM CATEGORY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733011" y="2026432"/>
            <a:ext cx="12821979" cy="8052028"/>
          </a:xfrm>
          <a:custGeom>
            <a:avLst/>
            <a:gdLst/>
            <a:ahLst/>
            <a:cxnLst/>
            <a:rect l="l" t="t" r="r" b="b"/>
            <a:pathLst>
              <a:path w="12821979" h="8052028">
                <a:moveTo>
                  <a:pt x="0" y="0"/>
                </a:moveTo>
                <a:lnTo>
                  <a:pt x="12821978" y="0"/>
                </a:lnTo>
                <a:lnTo>
                  <a:pt x="12821978" y="8052028"/>
                </a:lnTo>
                <a:lnTo>
                  <a:pt x="0" y="8052028"/>
                </a:lnTo>
                <a:lnTo>
                  <a:pt x="0" y="0"/>
                </a:lnTo>
                <a:close/>
              </a:path>
            </a:pathLst>
          </a:custGeom>
          <a:blipFill>
            <a:blip r:embed="rId3"/>
            <a:stretch>
              <a:fillRect/>
            </a:stretch>
          </a:blipFill>
        </p:spPr>
      </p:sp>
      <p:sp>
        <p:nvSpPr>
          <p:cNvPr id="5" name="TextBox 5"/>
          <p:cNvSpPr txBox="1"/>
          <p:nvPr/>
        </p:nvSpPr>
        <p:spPr>
          <a:xfrm>
            <a:off x="167614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CREATE TESTIMONIALS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3254450" y="2026432"/>
            <a:ext cx="11817199" cy="7929154"/>
          </a:xfrm>
          <a:custGeom>
            <a:avLst/>
            <a:gdLst/>
            <a:ahLst/>
            <a:cxnLst/>
            <a:rect l="l" t="t" r="r" b="b"/>
            <a:pathLst>
              <a:path w="11817199" h="7929154">
                <a:moveTo>
                  <a:pt x="0" y="0"/>
                </a:moveTo>
                <a:lnTo>
                  <a:pt x="11817200" y="0"/>
                </a:lnTo>
                <a:lnTo>
                  <a:pt x="11817200" y="7929154"/>
                </a:lnTo>
                <a:lnTo>
                  <a:pt x="0" y="7929154"/>
                </a:lnTo>
                <a:lnTo>
                  <a:pt x="0" y="0"/>
                </a:lnTo>
                <a:close/>
              </a:path>
            </a:pathLst>
          </a:custGeom>
          <a:blipFill>
            <a:blip r:embed="rId3"/>
            <a:stretch>
              <a:fillRect l="-1213" r="-1213"/>
            </a:stretch>
          </a:blipFill>
        </p:spPr>
      </p:sp>
      <p:sp>
        <p:nvSpPr>
          <p:cNvPr id="5" name="TextBox 5"/>
          <p:cNvSpPr txBox="1"/>
          <p:nvPr/>
        </p:nvSpPr>
        <p:spPr>
          <a:xfrm>
            <a:off x="167614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READ TESTIMONIALS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704677" y="2026432"/>
            <a:ext cx="14916746" cy="7918236"/>
          </a:xfrm>
          <a:custGeom>
            <a:avLst/>
            <a:gdLst/>
            <a:ahLst/>
            <a:cxnLst/>
            <a:rect l="l" t="t" r="r" b="b"/>
            <a:pathLst>
              <a:path w="14916746" h="7918236">
                <a:moveTo>
                  <a:pt x="0" y="0"/>
                </a:moveTo>
                <a:lnTo>
                  <a:pt x="14916746" y="0"/>
                </a:lnTo>
                <a:lnTo>
                  <a:pt x="14916746" y="7918236"/>
                </a:lnTo>
                <a:lnTo>
                  <a:pt x="0" y="7918236"/>
                </a:lnTo>
                <a:lnTo>
                  <a:pt x="0" y="0"/>
                </a:lnTo>
                <a:close/>
              </a:path>
            </a:pathLst>
          </a:custGeom>
          <a:blipFill>
            <a:blip r:embed="rId3"/>
            <a:stretch>
              <a:fillRect l="-1215" r="-1215"/>
            </a:stretch>
          </a:blipFill>
        </p:spPr>
      </p:sp>
      <p:sp>
        <p:nvSpPr>
          <p:cNvPr id="5" name="TextBox 5"/>
          <p:cNvSpPr txBox="1"/>
          <p:nvPr/>
        </p:nvSpPr>
        <p:spPr>
          <a:xfrm>
            <a:off x="1676143" y="399682"/>
            <a:ext cx="14973814" cy="1626749"/>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DELETE TESTIMONIALS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1339840" y="2078472"/>
            <a:ext cx="15281583" cy="7683006"/>
          </a:xfrm>
          <a:custGeom>
            <a:avLst/>
            <a:gdLst/>
            <a:ahLst/>
            <a:cxnLst/>
            <a:rect l="l" t="t" r="r" b="b"/>
            <a:pathLst>
              <a:path w="15281583" h="7683006">
                <a:moveTo>
                  <a:pt x="0" y="0"/>
                </a:moveTo>
                <a:lnTo>
                  <a:pt x="15281583" y="0"/>
                </a:lnTo>
                <a:lnTo>
                  <a:pt x="15281583" y="7683006"/>
                </a:lnTo>
                <a:lnTo>
                  <a:pt x="0" y="7683006"/>
                </a:lnTo>
                <a:lnTo>
                  <a:pt x="0" y="0"/>
                </a:lnTo>
                <a:close/>
              </a:path>
            </a:pathLst>
          </a:custGeom>
          <a:blipFill>
            <a:blip r:embed="rId3"/>
            <a:stretch>
              <a:fillRect/>
            </a:stretch>
          </a:blipFill>
        </p:spPr>
      </p:sp>
      <p:sp>
        <p:nvSpPr>
          <p:cNvPr id="5" name="TextBox 5"/>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SEQUENCE DIAGRAM LOGOUT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AutoShape 3"/>
          <p:cNvSpPr/>
          <p:nvPr/>
        </p:nvSpPr>
        <p:spPr>
          <a:xfrm>
            <a:off x="1028700" y="2620037"/>
            <a:ext cx="16230600" cy="319240"/>
          </a:xfrm>
          <a:prstGeom prst="rect">
            <a:avLst/>
          </a:prstGeom>
          <a:solidFill>
            <a:srgbClr val="FFFFFF"/>
          </a:solidFill>
        </p:spPr>
      </p:sp>
      <p:sp>
        <p:nvSpPr>
          <p:cNvPr id="6" name="TextBox 6"/>
          <p:cNvSpPr txBox="1"/>
          <p:nvPr/>
        </p:nvSpPr>
        <p:spPr>
          <a:xfrm>
            <a:off x="-3148744" y="1112783"/>
            <a:ext cx="23403667" cy="1305587"/>
          </a:xfrm>
          <a:prstGeom prst="rect">
            <a:avLst/>
          </a:prstGeom>
        </p:spPr>
        <p:txBody>
          <a:bodyPr lIns="0" tIns="0" rIns="0" bIns="0" rtlCol="0" anchor="t">
            <a:spAutoFit/>
          </a:bodyPr>
          <a:lstStyle/>
          <a:p>
            <a:pPr algn="ctr">
              <a:lnSpc>
                <a:spcPts val="9627"/>
              </a:lnSpc>
            </a:pPr>
            <a:r>
              <a:rPr lang="en-US" sz="10465" spc="-617">
                <a:solidFill>
                  <a:srgbClr val="FFFFFF"/>
                </a:solidFill>
                <a:latin typeface="Montserrat Extra-Bold"/>
              </a:rPr>
              <a:t>BPMN CURRENT SYSTEM</a:t>
            </a:r>
          </a:p>
        </p:txBody>
      </p:sp>
      <p:sp>
        <p:nvSpPr>
          <p:cNvPr id="7" name="AutoShape 7"/>
          <p:cNvSpPr/>
          <p:nvPr/>
        </p:nvSpPr>
        <p:spPr>
          <a:xfrm>
            <a:off x="1028700" y="9882171"/>
            <a:ext cx="16383000" cy="152400"/>
          </a:xfrm>
          <a:prstGeom prst="rect">
            <a:avLst/>
          </a:prstGeom>
          <a:solidFill>
            <a:srgbClr val="FFFFFF"/>
          </a:solidFill>
        </p:spPr>
      </p:sp>
      <p:sp>
        <p:nvSpPr>
          <p:cNvPr id="8" name="Freeform 8"/>
          <p:cNvSpPr/>
          <p:nvPr/>
        </p:nvSpPr>
        <p:spPr>
          <a:xfrm>
            <a:off x="16856518" y="228539"/>
            <a:ext cx="1110364" cy="1196988"/>
          </a:xfrm>
          <a:custGeom>
            <a:avLst/>
            <a:gdLst/>
            <a:ahLst/>
            <a:cxnLst/>
            <a:rect l="l" t="t" r="r" b="b"/>
            <a:pathLst>
              <a:path w="1110364" h="1196988">
                <a:moveTo>
                  <a:pt x="0" y="0"/>
                </a:moveTo>
                <a:lnTo>
                  <a:pt x="1110364" y="0"/>
                </a:lnTo>
                <a:lnTo>
                  <a:pt x="1110364" y="1196988"/>
                </a:lnTo>
                <a:lnTo>
                  <a:pt x="0" y="1196988"/>
                </a:lnTo>
                <a:lnTo>
                  <a:pt x="0" y="0"/>
                </a:lnTo>
                <a:close/>
              </a:path>
            </a:pathLst>
          </a:custGeom>
          <a:blipFill>
            <a:blip r:embed="rId2"/>
            <a:stretch>
              <a:fillRect/>
            </a:stretch>
          </a:blipFill>
        </p:spPr>
      </p:sp>
      <p:pic>
        <p:nvPicPr>
          <p:cNvPr id="9" name="Picture 8">
            <a:extLst>
              <a:ext uri="{FF2B5EF4-FFF2-40B4-BE49-F238E27FC236}">
                <a16:creationId xmlns:a16="http://schemas.microsoft.com/office/drawing/2014/main" id="{03356F23-E0F9-1396-CC95-92C8A7190863}"/>
              </a:ext>
            </a:extLst>
          </p:cNvPr>
          <p:cNvPicPr>
            <a:picLocks noChangeAspect="1"/>
          </p:cNvPicPr>
          <p:nvPr/>
        </p:nvPicPr>
        <p:blipFill>
          <a:blip r:embed="rId3"/>
          <a:stretch>
            <a:fillRect/>
          </a:stretch>
        </p:blipFill>
        <p:spPr>
          <a:xfrm>
            <a:off x="1028700" y="3302613"/>
            <a:ext cx="16230599" cy="6122359"/>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615976" y="2732593"/>
            <a:ext cx="5556540" cy="5874057"/>
          </a:xfrm>
          <a:custGeom>
            <a:avLst/>
            <a:gdLst/>
            <a:ahLst/>
            <a:cxnLst/>
            <a:rect l="l" t="t" r="r" b="b"/>
            <a:pathLst>
              <a:path w="5556540" h="5874057">
                <a:moveTo>
                  <a:pt x="0" y="0"/>
                </a:moveTo>
                <a:lnTo>
                  <a:pt x="5556540" y="0"/>
                </a:lnTo>
                <a:lnTo>
                  <a:pt x="5556540" y="5874057"/>
                </a:lnTo>
                <a:lnTo>
                  <a:pt x="0" y="5874057"/>
                </a:lnTo>
                <a:lnTo>
                  <a:pt x="0" y="0"/>
                </a:lnTo>
                <a:close/>
              </a:path>
            </a:pathLst>
          </a:custGeom>
          <a:blipFill>
            <a:blip r:embed="rId3"/>
            <a:stretch>
              <a:fillRect/>
            </a:stretch>
          </a:blipFill>
        </p:spPr>
      </p:sp>
      <p:sp>
        <p:nvSpPr>
          <p:cNvPr id="5" name="Freeform 5"/>
          <p:cNvSpPr/>
          <p:nvPr/>
        </p:nvSpPr>
        <p:spPr>
          <a:xfrm>
            <a:off x="6942907" y="2454379"/>
            <a:ext cx="10316393" cy="3215243"/>
          </a:xfrm>
          <a:custGeom>
            <a:avLst/>
            <a:gdLst/>
            <a:ahLst/>
            <a:cxnLst/>
            <a:rect l="l" t="t" r="r" b="b"/>
            <a:pathLst>
              <a:path w="10316393" h="3215243">
                <a:moveTo>
                  <a:pt x="0" y="0"/>
                </a:moveTo>
                <a:lnTo>
                  <a:pt x="10316393" y="0"/>
                </a:lnTo>
                <a:lnTo>
                  <a:pt x="10316393" y="3215242"/>
                </a:lnTo>
                <a:lnTo>
                  <a:pt x="0" y="3215242"/>
                </a:lnTo>
                <a:lnTo>
                  <a:pt x="0" y="0"/>
                </a:lnTo>
                <a:close/>
              </a:path>
            </a:pathLst>
          </a:custGeom>
          <a:blipFill>
            <a:blip r:embed="rId4"/>
            <a:stretch>
              <a:fillRect/>
            </a:stretch>
          </a:blipFill>
        </p:spPr>
      </p:sp>
      <p:sp>
        <p:nvSpPr>
          <p:cNvPr id="6" name="Freeform 6"/>
          <p:cNvSpPr/>
          <p:nvPr/>
        </p:nvSpPr>
        <p:spPr>
          <a:xfrm>
            <a:off x="6942907" y="6441146"/>
            <a:ext cx="10296319" cy="2882174"/>
          </a:xfrm>
          <a:custGeom>
            <a:avLst/>
            <a:gdLst/>
            <a:ahLst/>
            <a:cxnLst/>
            <a:rect l="l" t="t" r="r" b="b"/>
            <a:pathLst>
              <a:path w="10296319" h="2882174">
                <a:moveTo>
                  <a:pt x="0" y="0"/>
                </a:moveTo>
                <a:lnTo>
                  <a:pt x="10296319" y="0"/>
                </a:lnTo>
                <a:lnTo>
                  <a:pt x="10296319" y="2882174"/>
                </a:lnTo>
                <a:lnTo>
                  <a:pt x="0" y="2882174"/>
                </a:lnTo>
                <a:lnTo>
                  <a:pt x="0" y="0"/>
                </a:lnTo>
                <a:close/>
              </a:path>
            </a:pathLst>
          </a:custGeom>
          <a:blipFill>
            <a:blip r:embed="rId5"/>
            <a:stretch>
              <a:fillRect/>
            </a:stretch>
          </a:blipFill>
        </p:spPr>
      </p:sp>
      <p:sp>
        <p:nvSpPr>
          <p:cNvPr id="7" name="TextBox 7"/>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494697" y="2858627"/>
            <a:ext cx="6174898" cy="5697150"/>
          </a:xfrm>
          <a:custGeom>
            <a:avLst/>
            <a:gdLst/>
            <a:ahLst/>
            <a:cxnLst/>
            <a:rect l="l" t="t" r="r" b="b"/>
            <a:pathLst>
              <a:path w="6174898" h="5697150">
                <a:moveTo>
                  <a:pt x="0" y="0"/>
                </a:moveTo>
                <a:lnTo>
                  <a:pt x="6174898" y="0"/>
                </a:lnTo>
                <a:lnTo>
                  <a:pt x="6174898" y="5697149"/>
                </a:lnTo>
                <a:lnTo>
                  <a:pt x="0" y="5697149"/>
                </a:lnTo>
                <a:lnTo>
                  <a:pt x="0" y="0"/>
                </a:lnTo>
                <a:close/>
              </a:path>
            </a:pathLst>
          </a:custGeom>
          <a:blipFill>
            <a:blip r:embed="rId3"/>
            <a:stretch>
              <a:fillRect/>
            </a:stretch>
          </a:blipFill>
        </p:spPr>
      </p:sp>
      <p:sp>
        <p:nvSpPr>
          <p:cNvPr id="5" name="Freeform 5"/>
          <p:cNvSpPr/>
          <p:nvPr/>
        </p:nvSpPr>
        <p:spPr>
          <a:xfrm>
            <a:off x="7188138" y="4903418"/>
            <a:ext cx="10300341" cy="1607568"/>
          </a:xfrm>
          <a:custGeom>
            <a:avLst/>
            <a:gdLst/>
            <a:ahLst/>
            <a:cxnLst/>
            <a:rect l="l" t="t" r="r" b="b"/>
            <a:pathLst>
              <a:path w="10300341" h="1607568">
                <a:moveTo>
                  <a:pt x="0" y="0"/>
                </a:moveTo>
                <a:lnTo>
                  <a:pt x="10300340" y="0"/>
                </a:lnTo>
                <a:lnTo>
                  <a:pt x="10300340" y="1607567"/>
                </a:lnTo>
                <a:lnTo>
                  <a:pt x="0" y="1607567"/>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BUTIR-UJI-2</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572729" y="2248859"/>
            <a:ext cx="7006012" cy="7481226"/>
          </a:xfrm>
          <a:custGeom>
            <a:avLst/>
            <a:gdLst/>
            <a:ahLst/>
            <a:cxnLst/>
            <a:rect l="l" t="t" r="r" b="b"/>
            <a:pathLst>
              <a:path w="7006012" h="7481226">
                <a:moveTo>
                  <a:pt x="0" y="0"/>
                </a:moveTo>
                <a:lnTo>
                  <a:pt x="7006012" y="0"/>
                </a:lnTo>
                <a:lnTo>
                  <a:pt x="7006012" y="7481226"/>
                </a:lnTo>
                <a:lnTo>
                  <a:pt x="0" y="7481226"/>
                </a:lnTo>
                <a:lnTo>
                  <a:pt x="0" y="0"/>
                </a:lnTo>
                <a:close/>
              </a:path>
            </a:pathLst>
          </a:custGeom>
          <a:blipFill>
            <a:blip r:embed="rId3"/>
            <a:stretch>
              <a:fillRect/>
            </a:stretch>
          </a:blipFill>
        </p:spPr>
      </p:sp>
      <p:sp>
        <p:nvSpPr>
          <p:cNvPr id="5" name="Freeform 5"/>
          <p:cNvSpPr/>
          <p:nvPr/>
        </p:nvSpPr>
        <p:spPr>
          <a:xfrm>
            <a:off x="8439934" y="2720645"/>
            <a:ext cx="9124370" cy="6537655"/>
          </a:xfrm>
          <a:custGeom>
            <a:avLst/>
            <a:gdLst/>
            <a:ahLst/>
            <a:cxnLst/>
            <a:rect l="l" t="t" r="r" b="b"/>
            <a:pathLst>
              <a:path w="9124370" h="6537655">
                <a:moveTo>
                  <a:pt x="0" y="0"/>
                </a:moveTo>
                <a:lnTo>
                  <a:pt x="9124370" y="0"/>
                </a:lnTo>
                <a:lnTo>
                  <a:pt x="9124370" y="6537655"/>
                </a:lnTo>
                <a:lnTo>
                  <a:pt x="0" y="6537655"/>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BUTIR-UJI-3</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41859" y="1774701"/>
            <a:ext cx="10288264" cy="5184009"/>
          </a:xfrm>
          <a:custGeom>
            <a:avLst/>
            <a:gdLst/>
            <a:ahLst/>
            <a:cxnLst/>
            <a:rect l="l" t="t" r="r" b="b"/>
            <a:pathLst>
              <a:path w="10288264" h="5184009">
                <a:moveTo>
                  <a:pt x="0" y="0"/>
                </a:moveTo>
                <a:lnTo>
                  <a:pt x="10288264" y="0"/>
                </a:lnTo>
                <a:lnTo>
                  <a:pt x="10288264" y="5184009"/>
                </a:lnTo>
                <a:lnTo>
                  <a:pt x="0" y="5184009"/>
                </a:lnTo>
                <a:lnTo>
                  <a:pt x="0" y="0"/>
                </a:lnTo>
                <a:close/>
              </a:path>
            </a:pathLst>
          </a:custGeom>
          <a:blipFill>
            <a:blip r:embed="rId3"/>
            <a:stretch>
              <a:fillRect/>
            </a:stretch>
          </a:blipFill>
        </p:spPr>
      </p:sp>
      <p:sp>
        <p:nvSpPr>
          <p:cNvPr id="5" name="Freeform 5"/>
          <p:cNvSpPr/>
          <p:nvPr/>
        </p:nvSpPr>
        <p:spPr>
          <a:xfrm>
            <a:off x="6562362" y="7279240"/>
            <a:ext cx="10292293" cy="2568096"/>
          </a:xfrm>
          <a:custGeom>
            <a:avLst/>
            <a:gdLst/>
            <a:ahLst/>
            <a:cxnLst/>
            <a:rect l="l" t="t" r="r" b="b"/>
            <a:pathLst>
              <a:path w="10292293" h="2568096">
                <a:moveTo>
                  <a:pt x="0" y="0"/>
                </a:moveTo>
                <a:lnTo>
                  <a:pt x="10292293" y="0"/>
                </a:lnTo>
                <a:lnTo>
                  <a:pt x="10292293" y="2568097"/>
                </a:lnTo>
                <a:lnTo>
                  <a:pt x="0" y="2568097"/>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BUTIR-UJI-4</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451645" y="2851132"/>
            <a:ext cx="9183951" cy="6193827"/>
          </a:xfrm>
          <a:custGeom>
            <a:avLst/>
            <a:gdLst/>
            <a:ahLst/>
            <a:cxnLst/>
            <a:rect l="l" t="t" r="r" b="b"/>
            <a:pathLst>
              <a:path w="9183951" h="6193827">
                <a:moveTo>
                  <a:pt x="0" y="0"/>
                </a:moveTo>
                <a:lnTo>
                  <a:pt x="9183951" y="0"/>
                </a:lnTo>
                <a:lnTo>
                  <a:pt x="9183951" y="6193827"/>
                </a:lnTo>
                <a:lnTo>
                  <a:pt x="0" y="6193827"/>
                </a:lnTo>
                <a:lnTo>
                  <a:pt x="0" y="0"/>
                </a:lnTo>
                <a:close/>
              </a:path>
            </a:pathLst>
          </a:custGeom>
          <a:blipFill>
            <a:blip r:embed="rId3"/>
            <a:stretch>
              <a:fillRect/>
            </a:stretch>
          </a:blipFill>
        </p:spPr>
      </p:sp>
      <p:sp>
        <p:nvSpPr>
          <p:cNvPr id="5" name="Freeform 5"/>
          <p:cNvSpPr/>
          <p:nvPr/>
        </p:nvSpPr>
        <p:spPr>
          <a:xfrm>
            <a:off x="10096207" y="2394372"/>
            <a:ext cx="6607912" cy="7107347"/>
          </a:xfrm>
          <a:custGeom>
            <a:avLst/>
            <a:gdLst/>
            <a:ahLst/>
            <a:cxnLst/>
            <a:rect l="l" t="t" r="r" b="b"/>
            <a:pathLst>
              <a:path w="6607912" h="7107347">
                <a:moveTo>
                  <a:pt x="0" y="0"/>
                </a:moveTo>
                <a:lnTo>
                  <a:pt x="6607911" y="0"/>
                </a:lnTo>
                <a:lnTo>
                  <a:pt x="6607911" y="7107347"/>
                </a:lnTo>
                <a:lnTo>
                  <a:pt x="0" y="7107347"/>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BUTIR-UJI-5</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4054274" y="1774701"/>
            <a:ext cx="10179452" cy="8190817"/>
          </a:xfrm>
          <a:custGeom>
            <a:avLst/>
            <a:gdLst/>
            <a:ahLst/>
            <a:cxnLst/>
            <a:rect l="l" t="t" r="r" b="b"/>
            <a:pathLst>
              <a:path w="10179452" h="8190817">
                <a:moveTo>
                  <a:pt x="0" y="0"/>
                </a:moveTo>
                <a:lnTo>
                  <a:pt x="10179452" y="0"/>
                </a:lnTo>
                <a:lnTo>
                  <a:pt x="10179452" y="8190817"/>
                </a:lnTo>
                <a:lnTo>
                  <a:pt x="0" y="8190817"/>
                </a:lnTo>
                <a:lnTo>
                  <a:pt x="0" y="0"/>
                </a:lnTo>
                <a:close/>
              </a:path>
            </a:pathLst>
          </a:custGeom>
          <a:blipFill>
            <a:blip r:embed="rId3"/>
            <a:stretch>
              <a:fillRect/>
            </a:stretch>
          </a:blipFill>
        </p:spPr>
      </p:sp>
      <p:sp>
        <p:nvSpPr>
          <p:cNvPr id="5" name="TextBox 5"/>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BUTIR-UJI-6</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356615" y="3595141"/>
            <a:ext cx="10284231" cy="3614458"/>
          </a:xfrm>
          <a:custGeom>
            <a:avLst/>
            <a:gdLst/>
            <a:ahLst/>
            <a:cxnLst/>
            <a:rect l="l" t="t" r="r" b="b"/>
            <a:pathLst>
              <a:path w="10284231" h="3614458">
                <a:moveTo>
                  <a:pt x="0" y="0"/>
                </a:moveTo>
                <a:lnTo>
                  <a:pt x="10284231" y="0"/>
                </a:lnTo>
                <a:lnTo>
                  <a:pt x="10284231" y="3614458"/>
                </a:lnTo>
                <a:lnTo>
                  <a:pt x="0" y="3614458"/>
                </a:lnTo>
                <a:lnTo>
                  <a:pt x="0" y="0"/>
                </a:lnTo>
                <a:close/>
              </a:path>
            </a:pathLst>
          </a:custGeom>
          <a:blipFill>
            <a:blip r:embed="rId3"/>
            <a:stretch>
              <a:fillRect/>
            </a:stretch>
          </a:blipFill>
        </p:spPr>
      </p:sp>
      <p:sp>
        <p:nvSpPr>
          <p:cNvPr id="5" name="Freeform 5"/>
          <p:cNvSpPr/>
          <p:nvPr/>
        </p:nvSpPr>
        <p:spPr>
          <a:xfrm>
            <a:off x="11272403" y="2471929"/>
            <a:ext cx="6366086" cy="6786371"/>
          </a:xfrm>
          <a:custGeom>
            <a:avLst/>
            <a:gdLst/>
            <a:ahLst/>
            <a:cxnLst/>
            <a:rect l="l" t="t" r="r" b="b"/>
            <a:pathLst>
              <a:path w="6366086" h="6786371">
                <a:moveTo>
                  <a:pt x="0" y="0"/>
                </a:moveTo>
                <a:lnTo>
                  <a:pt x="6366086" y="0"/>
                </a:lnTo>
                <a:lnTo>
                  <a:pt x="6366086" y="6786371"/>
                </a:lnTo>
                <a:lnTo>
                  <a:pt x="0" y="6786371"/>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BUTIR-UJI-7</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3449771" y="1774701"/>
            <a:ext cx="11388459" cy="7958730"/>
          </a:xfrm>
          <a:custGeom>
            <a:avLst/>
            <a:gdLst/>
            <a:ahLst/>
            <a:cxnLst/>
            <a:rect l="l" t="t" r="r" b="b"/>
            <a:pathLst>
              <a:path w="11388459" h="7958730">
                <a:moveTo>
                  <a:pt x="0" y="0"/>
                </a:moveTo>
                <a:lnTo>
                  <a:pt x="11388458" y="0"/>
                </a:lnTo>
                <a:lnTo>
                  <a:pt x="11388458" y="7958730"/>
                </a:lnTo>
                <a:lnTo>
                  <a:pt x="0" y="7958730"/>
                </a:lnTo>
                <a:lnTo>
                  <a:pt x="0" y="0"/>
                </a:lnTo>
                <a:close/>
              </a:path>
            </a:pathLst>
          </a:custGeom>
          <a:blipFill>
            <a:blip r:embed="rId3"/>
            <a:stretch>
              <a:fillRect/>
            </a:stretch>
          </a:blipFill>
        </p:spPr>
      </p:sp>
      <p:sp>
        <p:nvSpPr>
          <p:cNvPr id="5" name="TextBox 5"/>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BUTIR-UJI-8</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37831" y="1774701"/>
            <a:ext cx="10296319" cy="3200207"/>
          </a:xfrm>
          <a:custGeom>
            <a:avLst/>
            <a:gdLst/>
            <a:ahLst/>
            <a:cxnLst/>
            <a:rect l="l" t="t" r="r" b="b"/>
            <a:pathLst>
              <a:path w="10296319" h="3200207">
                <a:moveTo>
                  <a:pt x="0" y="0"/>
                </a:moveTo>
                <a:lnTo>
                  <a:pt x="10296319" y="0"/>
                </a:lnTo>
                <a:lnTo>
                  <a:pt x="10296319" y="3200208"/>
                </a:lnTo>
                <a:lnTo>
                  <a:pt x="0" y="3200208"/>
                </a:lnTo>
                <a:lnTo>
                  <a:pt x="0" y="0"/>
                </a:lnTo>
                <a:close/>
              </a:path>
            </a:pathLst>
          </a:custGeom>
          <a:blipFill>
            <a:blip r:embed="rId3"/>
            <a:stretch>
              <a:fillRect/>
            </a:stretch>
          </a:blipFill>
        </p:spPr>
      </p:sp>
      <p:sp>
        <p:nvSpPr>
          <p:cNvPr id="5" name="Freeform 5"/>
          <p:cNvSpPr/>
          <p:nvPr/>
        </p:nvSpPr>
        <p:spPr>
          <a:xfrm>
            <a:off x="10793217" y="3730921"/>
            <a:ext cx="7021265" cy="5527379"/>
          </a:xfrm>
          <a:custGeom>
            <a:avLst/>
            <a:gdLst/>
            <a:ahLst/>
            <a:cxnLst/>
            <a:rect l="l" t="t" r="r" b="b"/>
            <a:pathLst>
              <a:path w="7021265" h="5527379">
                <a:moveTo>
                  <a:pt x="0" y="0"/>
                </a:moveTo>
                <a:lnTo>
                  <a:pt x="7021265" y="0"/>
                </a:lnTo>
                <a:lnTo>
                  <a:pt x="7021265" y="5527379"/>
                </a:lnTo>
                <a:lnTo>
                  <a:pt x="0" y="5527379"/>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BUTIR-UJI-9</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39844" y="1918449"/>
            <a:ext cx="9633439" cy="3018602"/>
          </a:xfrm>
          <a:custGeom>
            <a:avLst/>
            <a:gdLst/>
            <a:ahLst/>
            <a:cxnLst/>
            <a:rect l="l" t="t" r="r" b="b"/>
            <a:pathLst>
              <a:path w="9633439" h="3018602">
                <a:moveTo>
                  <a:pt x="0" y="0"/>
                </a:moveTo>
                <a:lnTo>
                  <a:pt x="9633439" y="0"/>
                </a:lnTo>
                <a:lnTo>
                  <a:pt x="9633439" y="3018602"/>
                </a:lnTo>
                <a:lnTo>
                  <a:pt x="0" y="3018602"/>
                </a:lnTo>
                <a:lnTo>
                  <a:pt x="0" y="0"/>
                </a:lnTo>
                <a:close/>
              </a:path>
            </a:pathLst>
          </a:custGeom>
          <a:blipFill>
            <a:blip r:embed="rId3"/>
            <a:stretch>
              <a:fillRect/>
            </a:stretch>
          </a:blipFill>
        </p:spPr>
      </p:sp>
      <p:sp>
        <p:nvSpPr>
          <p:cNvPr id="5" name="Freeform 5"/>
          <p:cNvSpPr/>
          <p:nvPr/>
        </p:nvSpPr>
        <p:spPr>
          <a:xfrm>
            <a:off x="7534287" y="5165651"/>
            <a:ext cx="10280195" cy="4760090"/>
          </a:xfrm>
          <a:custGeom>
            <a:avLst/>
            <a:gdLst/>
            <a:ahLst/>
            <a:cxnLst/>
            <a:rect l="l" t="t" r="r" b="b"/>
            <a:pathLst>
              <a:path w="10280195" h="4760090">
                <a:moveTo>
                  <a:pt x="0" y="0"/>
                </a:moveTo>
                <a:lnTo>
                  <a:pt x="10280195" y="0"/>
                </a:lnTo>
                <a:lnTo>
                  <a:pt x="10280195" y="4760090"/>
                </a:lnTo>
                <a:lnTo>
                  <a:pt x="0" y="4760090"/>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BUTIR-UJI-10</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028700" y="1028700"/>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5476242" y="8956802"/>
            <a:ext cx="1783058" cy="295015"/>
          </a:xfrm>
          <a:custGeom>
            <a:avLst/>
            <a:gdLst/>
            <a:ahLst/>
            <a:cxnLst/>
            <a:rect l="l" t="t" r="r" b="b"/>
            <a:pathLst>
              <a:path w="1783058" h="295015">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7494137" y="698454"/>
            <a:ext cx="2556816" cy="2575547"/>
          </a:xfrm>
          <a:custGeom>
            <a:avLst/>
            <a:gdLst/>
            <a:ahLst/>
            <a:cxnLst/>
            <a:rect l="l" t="t" r="r" b="b"/>
            <a:pathLst>
              <a:path w="2556816" h="2575547">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979461" y="9578419"/>
            <a:ext cx="2556816" cy="2575547"/>
          </a:xfrm>
          <a:custGeom>
            <a:avLst/>
            <a:gdLst/>
            <a:ahLst/>
            <a:cxnLst/>
            <a:rect l="l" t="t" r="r" b="b"/>
            <a:pathLst>
              <a:path w="2556816" h="2575547">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1028700" y="8302951"/>
            <a:ext cx="16230600" cy="169519"/>
          </a:xfrm>
          <a:prstGeom prst="rect">
            <a:avLst/>
          </a:prstGeom>
          <a:solidFill>
            <a:srgbClr val="FFFFFF"/>
          </a:solidFill>
        </p:spPr>
      </p:sp>
      <p:sp>
        <p:nvSpPr>
          <p:cNvPr id="8" name="AutoShape 8"/>
          <p:cNvSpPr/>
          <p:nvPr/>
        </p:nvSpPr>
        <p:spPr>
          <a:xfrm>
            <a:off x="1028700" y="1814529"/>
            <a:ext cx="16230600" cy="169519"/>
          </a:xfrm>
          <a:prstGeom prst="rect">
            <a:avLst/>
          </a:prstGeom>
          <a:solidFill>
            <a:srgbClr val="FFFFFF"/>
          </a:solidFill>
        </p:spPr>
      </p:sp>
      <p:sp>
        <p:nvSpPr>
          <p:cNvPr id="9" name="TextBox 9"/>
          <p:cNvSpPr txBox="1"/>
          <p:nvPr/>
        </p:nvSpPr>
        <p:spPr>
          <a:xfrm>
            <a:off x="979461" y="3411462"/>
            <a:ext cx="9116167" cy="3742655"/>
          </a:xfrm>
          <a:prstGeom prst="rect">
            <a:avLst/>
          </a:prstGeom>
        </p:spPr>
        <p:txBody>
          <a:bodyPr lIns="0" tIns="0" rIns="0" bIns="0" rtlCol="0" anchor="t">
            <a:spAutoFit/>
          </a:bodyPr>
          <a:lstStyle/>
          <a:p>
            <a:pPr>
              <a:lnSpc>
                <a:spcPts val="9627"/>
              </a:lnSpc>
            </a:pPr>
            <a:r>
              <a:rPr lang="en-US" sz="10465" spc="-617" dirty="0">
                <a:solidFill>
                  <a:srgbClr val="FFFFFF"/>
                </a:solidFill>
                <a:latin typeface="Montserrat Extra-Bold"/>
              </a:rPr>
              <a:t>TARGET SYSTEM (BPMN)</a:t>
            </a:r>
          </a:p>
        </p:txBody>
      </p:sp>
      <p:sp>
        <p:nvSpPr>
          <p:cNvPr id="10" name="TextBox 10"/>
          <p:cNvSpPr txBox="1"/>
          <p:nvPr/>
        </p:nvSpPr>
        <p:spPr>
          <a:xfrm>
            <a:off x="6705046" y="3567155"/>
            <a:ext cx="10528145" cy="3156120"/>
          </a:xfrm>
          <a:prstGeom prst="rect">
            <a:avLst/>
          </a:prstGeom>
        </p:spPr>
        <p:txBody>
          <a:bodyPr lIns="0" tIns="0" rIns="0" bIns="0" rtlCol="0" anchor="t">
            <a:spAutoFit/>
          </a:bodyPr>
          <a:lstStyle/>
          <a:p>
            <a:pPr marL="342900" indent="-342900">
              <a:lnSpc>
                <a:spcPts val="3084"/>
              </a:lnSpc>
              <a:buFont typeface="Wingdings" panose="05000000000000000000" pitchFamily="2" charset="2"/>
              <a:buChar char="ü"/>
            </a:pPr>
            <a:r>
              <a:rPr lang="en-US" sz="2373" dirty="0">
                <a:solidFill>
                  <a:srgbClr val="FFFFFF"/>
                </a:solidFill>
                <a:latin typeface="Montserrat Italics"/>
              </a:rPr>
              <a:t>Development of Lago Hotel Booking Website System is designed to make it easier for visitors or customers to get information about the rooms available in the hotel</a:t>
            </a:r>
          </a:p>
          <a:p>
            <a:pPr marL="342900" indent="-342900">
              <a:lnSpc>
                <a:spcPts val="3084"/>
              </a:lnSpc>
              <a:buFont typeface="Wingdings" panose="05000000000000000000" pitchFamily="2" charset="2"/>
              <a:buChar char="ü"/>
            </a:pPr>
            <a:r>
              <a:rPr lang="en-US" sz="2373" dirty="0">
                <a:solidFill>
                  <a:srgbClr val="FFFFFF"/>
                </a:solidFill>
                <a:latin typeface="Montserrat Italics"/>
              </a:rPr>
              <a:t>Development of Lago Hotel Booking Website System can facilitate information search by providing clear details about each room and the facilities in the hotel</a:t>
            </a:r>
          </a:p>
          <a:p>
            <a:pPr marL="342900" indent="-342900">
              <a:lnSpc>
                <a:spcPts val="3084"/>
              </a:lnSpc>
              <a:buFont typeface="Wingdings" panose="05000000000000000000" pitchFamily="2" charset="2"/>
              <a:buChar char="ü"/>
            </a:pPr>
            <a:r>
              <a:rPr lang="en-US" sz="2373" dirty="0">
                <a:solidFill>
                  <a:srgbClr val="FFFFFF"/>
                </a:solidFill>
                <a:latin typeface="Montserrat Italics"/>
              </a:rPr>
              <a:t>Development of Lago Hotel Booking Website System will display pictures and information about the facilities available in the hotel</a:t>
            </a:r>
          </a:p>
        </p:txBody>
      </p:sp>
      <p:sp>
        <p:nvSpPr>
          <p:cNvPr id="11" name="Freeform 11"/>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6"/>
            <a:stretch>
              <a:fillRect/>
            </a:stretch>
          </a:blipFill>
        </p:spPr>
      </p:sp>
      <p:sp>
        <p:nvSpPr>
          <p:cNvPr id="2" name="Rectangle 1">
            <a:extLst>
              <a:ext uri="{FF2B5EF4-FFF2-40B4-BE49-F238E27FC236}">
                <a16:creationId xmlns:a16="http://schemas.microsoft.com/office/drawing/2014/main" id="{C84ADA1E-D1EE-7578-895A-89AACEBCCE57}"/>
              </a:ext>
            </a:extLst>
          </p:cNvPr>
          <p:cNvSpPr>
            <a:spLocks noChangeArrowheads="1"/>
          </p:cNvSpPr>
          <p:nvPr/>
        </p:nvSpPr>
        <p:spPr bwMode="auto">
          <a:xfrm>
            <a:off x="0" y="117343"/>
            <a:ext cx="65" cy="22251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6979" rIns="0" bIns="-2697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833719" y="1774701"/>
            <a:ext cx="12620562" cy="8104500"/>
          </a:xfrm>
          <a:custGeom>
            <a:avLst/>
            <a:gdLst/>
            <a:ahLst/>
            <a:cxnLst/>
            <a:rect l="l" t="t" r="r" b="b"/>
            <a:pathLst>
              <a:path w="12620562" h="8104500">
                <a:moveTo>
                  <a:pt x="0" y="0"/>
                </a:moveTo>
                <a:lnTo>
                  <a:pt x="12620562" y="0"/>
                </a:lnTo>
                <a:lnTo>
                  <a:pt x="12620562" y="8104501"/>
                </a:lnTo>
                <a:lnTo>
                  <a:pt x="0" y="8104501"/>
                </a:lnTo>
                <a:lnTo>
                  <a:pt x="0" y="0"/>
                </a:lnTo>
                <a:close/>
              </a:path>
            </a:pathLst>
          </a:custGeom>
          <a:blipFill>
            <a:blip r:embed="rId3"/>
            <a:stretch>
              <a:fillRect/>
            </a:stretch>
          </a:blipFill>
        </p:spPr>
      </p:sp>
      <p:sp>
        <p:nvSpPr>
          <p:cNvPr id="5" name="TextBox 5"/>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BUTIR-UJI-11</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3660343" y="1774701"/>
            <a:ext cx="10948346" cy="8095012"/>
          </a:xfrm>
          <a:custGeom>
            <a:avLst/>
            <a:gdLst/>
            <a:ahLst/>
            <a:cxnLst/>
            <a:rect l="l" t="t" r="r" b="b"/>
            <a:pathLst>
              <a:path w="10948346" h="8095012">
                <a:moveTo>
                  <a:pt x="0" y="0"/>
                </a:moveTo>
                <a:lnTo>
                  <a:pt x="10948346" y="0"/>
                </a:lnTo>
                <a:lnTo>
                  <a:pt x="10948346" y="8095013"/>
                </a:lnTo>
                <a:lnTo>
                  <a:pt x="0" y="8095013"/>
                </a:lnTo>
                <a:lnTo>
                  <a:pt x="0" y="0"/>
                </a:lnTo>
                <a:close/>
              </a:path>
            </a:pathLst>
          </a:custGeom>
          <a:blipFill>
            <a:blip r:embed="rId3"/>
            <a:stretch>
              <a:fillRect/>
            </a:stretch>
          </a:blipFill>
        </p:spPr>
      </p:sp>
      <p:sp>
        <p:nvSpPr>
          <p:cNvPr id="5" name="TextBox 5"/>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BUTIR-UJI-12</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364813" y="1774701"/>
            <a:ext cx="10763424" cy="3699274"/>
          </a:xfrm>
          <a:custGeom>
            <a:avLst/>
            <a:gdLst/>
            <a:ahLst/>
            <a:cxnLst/>
            <a:rect l="l" t="t" r="r" b="b"/>
            <a:pathLst>
              <a:path w="10763424" h="3699274">
                <a:moveTo>
                  <a:pt x="0" y="0"/>
                </a:moveTo>
                <a:lnTo>
                  <a:pt x="10763423" y="0"/>
                </a:lnTo>
                <a:lnTo>
                  <a:pt x="10763423" y="3699274"/>
                </a:lnTo>
                <a:lnTo>
                  <a:pt x="0" y="3699274"/>
                </a:lnTo>
                <a:lnTo>
                  <a:pt x="0" y="0"/>
                </a:lnTo>
                <a:close/>
              </a:path>
            </a:pathLst>
          </a:custGeom>
          <a:blipFill>
            <a:blip r:embed="rId3"/>
            <a:stretch>
              <a:fillRect/>
            </a:stretch>
          </a:blipFill>
        </p:spPr>
      </p:sp>
      <p:sp>
        <p:nvSpPr>
          <p:cNvPr id="5" name="Freeform 5"/>
          <p:cNvSpPr/>
          <p:nvPr/>
        </p:nvSpPr>
        <p:spPr>
          <a:xfrm>
            <a:off x="6975069" y="5786828"/>
            <a:ext cx="10284231" cy="4113692"/>
          </a:xfrm>
          <a:custGeom>
            <a:avLst/>
            <a:gdLst/>
            <a:ahLst/>
            <a:cxnLst/>
            <a:rect l="l" t="t" r="r" b="b"/>
            <a:pathLst>
              <a:path w="10284231" h="4113692">
                <a:moveTo>
                  <a:pt x="0" y="0"/>
                </a:moveTo>
                <a:lnTo>
                  <a:pt x="10284231" y="0"/>
                </a:lnTo>
                <a:lnTo>
                  <a:pt x="10284231" y="4113692"/>
                </a:lnTo>
                <a:lnTo>
                  <a:pt x="0" y="4113692"/>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BUTIR-UJI-13</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4053391" y="1774701"/>
            <a:ext cx="10492985" cy="8095174"/>
          </a:xfrm>
          <a:custGeom>
            <a:avLst/>
            <a:gdLst/>
            <a:ahLst/>
            <a:cxnLst/>
            <a:rect l="l" t="t" r="r" b="b"/>
            <a:pathLst>
              <a:path w="10492985" h="8095174">
                <a:moveTo>
                  <a:pt x="0" y="0"/>
                </a:moveTo>
                <a:lnTo>
                  <a:pt x="10492986" y="0"/>
                </a:lnTo>
                <a:lnTo>
                  <a:pt x="10492986" y="8095175"/>
                </a:lnTo>
                <a:lnTo>
                  <a:pt x="0" y="8095175"/>
                </a:lnTo>
                <a:lnTo>
                  <a:pt x="0" y="0"/>
                </a:lnTo>
                <a:close/>
              </a:path>
            </a:pathLst>
          </a:custGeom>
          <a:blipFill>
            <a:blip r:embed="rId3"/>
            <a:stretch>
              <a:fillRect/>
            </a:stretch>
          </a:blipFill>
        </p:spPr>
      </p:sp>
      <p:sp>
        <p:nvSpPr>
          <p:cNvPr id="5" name="TextBox 5"/>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BUTIR-UJI-14</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529831" y="2063507"/>
            <a:ext cx="7062746" cy="7528121"/>
          </a:xfrm>
          <a:custGeom>
            <a:avLst/>
            <a:gdLst/>
            <a:ahLst/>
            <a:cxnLst/>
            <a:rect l="l" t="t" r="r" b="b"/>
            <a:pathLst>
              <a:path w="7062746" h="7528121">
                <a:moveTo>
                  <a:pt x="0" y="0"/>
                </a:moveTo>
                <a:lnTo>
                  <a:pt x="7062746" y="0"/>
                </a:lnTo>
                <a:lnTo>
                  <a:pt x="7062746" y="7528121"/>
                </a:lnTo>
                <a:lnTo>
                  <a:pt x="0" y="7528121"/>
                </a:lnTo>
                <a:lnTo>
                  <a:pt x="0" y="0"/>
                </a:lnTo>
                <a:close/>
              </a:path>
            </a:pathLst>
          </a:custGeom>
          <a:blipFill>
            <a:blip r:embed="rId3"/>
            <a:stretch>
              <a:fillRect/>
            </a:stretch>
          </a:blipFill>
        </p:spPr>
      </p:sp>
      <p:sp>
        <p:nvSpPr>
          <p:cNvPr id="5" name="Freeform 5"/>
          <p:cNvSpPr/>
          <p:nvPr/>
        </p:nvSpPr>
        <p:spPr>
          <a:xfrm>
            <a:off x="7967603" y="4834778"/>
            <a:ext cx="9846878" cy="2085885"/>
          </a:xfrm>
          <a:custGeom>
            <a:avLst/>
            <a:gdLst/>
            <a:ahLst/>
            <a:cxnLst/>
            <a:rect l="l" t="t" r="r" b="b"/>
            <a:pathLst>
              <a:path w="9846878" h="2085885">
                <a:moveTo>
                  <a:pt x="0" y="0"/>
                </a:moveTo>
                <a:lnTo>
                  <a:pt x="9846879" y="0"/>
                </a:lnTo>
                <a:lnTo>
                  <a:pt x="9846879" y="2085885"/>
                </a:lnTo>
                <a:lnTo>
                  <a:pt x="0" y="2085885"/>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BUTIR-UJI-15</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244713" y="1774701"/>
            <a:ext cx="7676984" cy="8105124"/>
          </a:xfrm>
          <a:custGeom>
            <a:avLst/>
            <a:gdLst/>
            <a:ahLst/>
            <a:cxnLst/>
            <a:rect l="l" t="t" r="r" b="b"/>
            <a:pathLst>
              <a:path w="7676984" h="8105124">
                <a:moveTo>
                  <a:pt x="0" y="0"/>
                </a:moveTo>
                <a:lnTo>
                  <a:pt x="7676985" y="0"/>
                </a:lnTo>
                <a:lnTo>
                  <a:pt x="7676985" y="8105124"/>
                </a:lnTo>
                <a:lnTo>
                  <a:pt x="0" y="8105124"/>
                </a:lnTo>
                <a:lnTo>
                  <a:pt x="0" y="0"/>
                </a:lnTo>
                <a:close/>
              </a:path>
            </a:pathLst>
          </a:custGeom>
          <a:blipFill>
            <a:blip r:embed="rId3"/>
            <a:stretch>
              <a:fillRect/>
            </a:stretch>
          </a:blipFill>
        </p:spPr>
      </p:sp>
      <p:sp>
        <p:nvSpPr>
          <p:cNvPr id="5" name="Freeform 5"/>
          <p:cNvSpPr/>
          <p:nvPr/>
        </p:nvSpPr>
        <p:spPr>
          <a:xfrm>
            <a:off x="8464501" y="4197588"/>
            <a:ext cx="9585542" cy="1939487"/>
          </a:xfrm>
          <a:custGeom>
            <a:avLst/>
            <a:gdLst/>
            <a:ahLst/>
            <a:cxnLst/>
            <a:rect l="l" t="t" r="r" b="b"/>
            <a:pathLst>
              <a:path w="9585542" h="1939487">
                <a:moveTo>
                  <a:pt x="0" y="0"/>
                </a:moveTo>
                <a:lnTo>
                  <a:pt x="9585543" y="0"/>
                </a:lnTo>
                <a:lnTo>
                  <a:pt x="9585543" y="1939487"/>
                </a:lnTo>
                <a:lnTo>
                  <a:pt x="0" y="1939487"/>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BUTIR-UJI-16</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4122840" y="1774701"/>
            <a:ext cx="10023353" cy="8061417"/>
          </a:xfrm>
          <a:custGeom>
            <a:avLst/>
            <a:gdLst/>
            <a:ahLst/>
            <a:cxnLst/>
            <a:rect l="l" t="t" r="r" b="b"/>
            <a:pathLst>
              <a:path w="10023353" h="8061417">
                <a:moveTo>
                  <a:pt x="0" y="0"/>
                </a:moveTo>
                <a:lnTo>
                  <a:pt x="10023352" y="0"/>
                </a:lnTo>
                <a:lnTo>
                  <a:pt x="10023352" y="8061418"/>
                </a:lnTo>
                <a:lnTo>
                  <a:pt x="0" y="8061418"/>
                </a:lnTo>
                <a:lnTo>
                  <a:pt x="0" y="0"/>
                </a:lnTo>
                <a:close/>
              </a:path>
            </a:pathLst>
          </a:custGeom>
          <a:blipFill>
            <a:blip r:embed="rId3"/>
            <a:stretch>
              <a:fillRect/>
            </a:stretch>
          </a:blipFill>
        </p:spPr>
      </p:sp>
      <p:sp>
        <p:nvSpPr>
          <p:cNvPr id="5" name="TextBox 5"/>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BUTIR-UJI-17</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323669" y="1774701"/>
            <a:ext cx="10292293" cy="2986159"/>
          </a:xfrm>
          <a:custGeom>
            <a:avLst/>
            <a:gdLst/>
            <a:ahLst/>
            <a:cxnLst/>
            <a:rect l="l" t="t" r="r" b="b"/>
            <a:pathLst>
              <a:path w="10292293" h="2986159">
                <a:moveTo>
                  <a:pt x="0" y="0"/>
                </a:moveTo>
                <a:lnTo>
                  <a:pt x="10292293" y="0"/>
                </a:lnTo>
                <a:lnTo>
                  <a:pt x="10292293" y="2986159"/>
                </a:lnTo>
                <a:lnTo>
                  <a:pt x="0" y="2986159"/>
                </a:lnTo>
                <a:lnTo>
                  <a:pt x="0" y="0"/>
                </a:lnTo>
                <a:close/>
              </a:path>
            </a:pathLst>
          </a:custGeom>
          <a:blipFill>
            <a:blip r:embed="rId3"/>
            <a:stretch>
              <a:fillRect/>
            </a:stretch>
          </a:blipFill>
        </p:spPr>
      </p:sp>
      <p:sp>
        <p:nvSpPr>
          <p:cNvPr id="5" name="Freeform 5"/>
          <p:cNvSpPr/>
          <p:nvPr/>
        </p:nvSpPr>
        <p:spPr>
          <a:xfrm>
            <a:off x="7542156" y="5026833"/>
            <a:ext cx="9717144" cy="4896382"/>
          </a:xfrm>
          <a:custGeom>
            <a:avLst/>
            <a:gdLst/>
            <a:ahLst/>
            <a:cxnLst/>
            <a:rect l="l" t="t" r="r" b="b"/>
            <a:pathLst>
              <a:path w="9717144" h="4896382">
                <a:moveTo>
                  <a:pt x="0" y="0"/>
                </a:moveTo>
                <a:lnTo>
                  <a:pt x="9717144" y="0"/>
                </a:lnTo>
                <a:lnTo>
                  <a:pt x="9717144" y="4896382"/>
                </a:lnTo>
                <a:lnTo>
                  <a:pt x="0" y="4896382"/>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BUTIR-UJI-18</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4063801" y="1774701"/>
            <a:ext cx="10160399" cy="6826210"/>
          </a:xfrm>
          <a:custGeom>
            <a:avLst/>
            <a:gdLst/>
            <a:ahLst/>
            <a:cxnLst/>
            <a:rect l="l" t="t" r="r" b="b"/>
            <a:pathLst>
              <a:path w="10160399" h="6826210">
                <a:moveTo>
                  <a:pt x="0" y="0"/>
                </a:moveTo>
                <a:lnTo>
                  <a:pt x="10160398" y="0"/>
                </a:lnTo>
                <a:lnTo>
                  <a:pt x="10160398" y="6826210"/>
                </a:lnTo>
                <a:lnTo>
                  <a:pt x="0" y="6826210"/>
                </a:lnTo>
                <a:lnTo>
                  <a:pt x="0" y="0"/>
                </a:lnTo>
                <a:close/>
              </a:path>
            </a:pathLst>
          </a:custGeom>
          <a:blipFill>
            <a:blip r:embed="rId3"/>
            <a:stretch>
              <a:fillRect/>
            </a:stretch>
          </a:blipFill>
        </p:spPr>
      </p:sp>
      <p:sp>
        <p:nvSpPr>
          <p:cNvPr id="5" name="Freeform 5"/>
          <p:cNvSpPr/>
          <p:nvPr/>
        </p:nvSpPr>
        <p:spPr>
          <a:xfrm>
            <a:off x="4063801" y="8610350"/>
            <a:ext cx="10160399" cy="727147"/>
          </a:xfrm>
          <a:custGeom>
            <a:avLst/>
            <a:gdLst/>
            <a:ahLst/>
            <a:cxnLst/>
            <a:rect l="l" t="t" r="r" b="b"/>
            <a:pathLst>
              <a:path w="10160399" h="727147">
                <a:moveTo>
                  <a:pt x="0" y="0"/>
                </a:moveTo>
                <a:lnTo>
                  <a:pt x="10160398" y="0"/>
                </a:lnTo>
                <a:lnTo>
                  <a:pt x="10160398" y="727147"/>
                </a:lnTo>
                <a:lnTo>
                  <a:pt x="0" y="727147"/>
                </a:lnTo>
                <a:lnTo>
                  <a:pt x="0" y="0"/>
                </a:lnTo>
                <a:close/>
              </a:path>
            </a:pathLst>
          </a:custGeom>
          <a:blipFill>
            <a:blip r:embed="rId4"/>
            <a:stretch>
              <a:fillRect/>
            </a:stretch>
          </a:blipFill>
        </p:spPr>
      </p:sp>
      <p:sp>
        <p:nvSpPr>
          <p:cNvPr id="6" name="TextBox 6"/>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BUTIR-UJI-19</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3" name="Freeform 3"/>
          <p:cNvSpPr/>
          <p:nvPr/>
        </p:nvSpPr>
        <p:spPr>
          <a:xfrm>
            <a:off x="16704118" y="577714"/>
            <a:ext cx="1110364" cy="1196988"/>
          </a:xfrm>
          <a:custGeom>
            <a:avLst/>
            <a:gdLst/>
            <a:ahLst/>
            <a:cxnLst/>
            <a:rect l="l" t="t" r="r" b="b"/>
            <a:pathLst>
              <a:path w="1110364" h="1196988">
                <a:moveTo>
                  <a:pt x="0" y="0"/>
                </a:moveTo>
                <a:lnTo>
                  <a:pt x="1110364" y="0"/>
                </a:lnTo>
                <a:lnTo>
                  <a:pt x="1110364" y="1196987"/>
                </a:lnTo>
                <a:lnTo>
                  <a:pt x="0" y="1196987"/>
                </a:lnTo>
                <a:lnTo>
                  <a:pt x="0" y="0"/>
                </a:lnTo>
                <a:close/>
              </a:path>
            </a:pathLst>
          </a:custGeom>
          <a:blipFill>
            <a:blip r:embed="rId2"/>
            <a:stretch>
              <a:fillRect/>
            </a:stretch>
          </a:blipFill>
        </p:spPr>
      </p:sp>
      <p:sp>
        <p:nvSpPr>
          <p:cNvPr id="4" name="Freeform 4"/>
          <p:cNvSpPr/>
          <p:nvPr/>
        </p:nvSpPr>
        <p:spPr>
          <a:xfrm>
            <a:off x="4075757" y="1774701"/>
            <a:ext cx="10117518" cy="8133306"/>
          </a:xfrm>
          <a:custGeom>
            <a:avLst/>
            <a:gdLst/>
            <a:ahLst/>
            <a:cxnLst/>
            <a:rect l="l" t="t" r="r" b="b"/>
            <a:pathLst>
              <a:path w="10117518" h="8133306">
                <a:moveTo>
                  <a:pt x="0" y="0"/>
                </a:moveTo>
                <a:lnTo>
                  <a:pt x="10117518" y="0"/>
                </a:lnTo>
                <a:lnTo>
                  <a:pt x="10117518" y="8133307"/>
                </a:lnTo>
                <a:lnTo>
                  <a:pt x="0" y="8133307"/>
                </a:lnTo>
                <a:lnTo>
                  <a:pt x="0" y="0"/>
                </a:lnTo>
                <a:close/>
              </a:path>
            </a:pathLst>
          </a:custGeom>
          <a:blipFill>
            <a:blip r:embed="rId3"/>
            <a:stretch>
              <a:fillRect/>
            </a:stretch>
          </a:blipFill>
        </p:spPr>
      </p:sp>
      <p:sp>
        <p:nvSpPr>
          <p:cNvPr id="5" name="TextBox 5"/>
          <p:cNvSpPr txBox="1"/>
          <p:nvPr/>
        </p:nvSpPr>
        <p:spPr>
          <a:xfrm>
            <a:off x="1647609" y="838584"/>
            <a:ext cx="14973814" cy="846698"/>
          </a:xfrm>
          <a:prstGeom prst="rect">
            <a:avLst/>
          </a:prstGeom>
        </p:spPr>
        <p:txBody>
          <a:bodyPr lIns="0" tIns="0" rIns="0" bIns="0" rtlCol="0" anchor="t">
            <a:spAutoFit/>
          </a:bodyPr>
          <a:lstStyle/>
          <a:p>
            <a:pPr algn="ctr">
              <a:lnSpc>
                <a:spcPts val="6159"/>
              </a:lnSpc>
            </a:pPr>
            <a:r>
              <a:rPr lang="en-US" sz="6695" spc="-395">
                <a:solidFill>
                  <a:srgbClr val="FFFFFF"/>
                </a:solidFill>
                <a:latin typeface="Montserrat Extra-Bold"/>
              </a:rPr>
              <a:t>TEST SCRIPT BUTIR-UJI-20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TotalTime>
  <Words>1458</Words>
  <Application>Microsoft Office PowerPoint</Application>
  <PresentationFormat>Custom</PresentationFormat>
  <Paragraphs>227</Paragraphs>
  <Slides>104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104</vt:i4>
      </vt:variant>
    </vt:vector>
  </HeadingPairs>
  <TitlesOfParts>
    <vt:vector size="114" baseType="lpstr">
      <vt:lpstr>Montserrat Extra-Bold</vt:lpstr>
      <vt:lpstr>Montserrat</vt:lpstr>
      <vt:lpstr>Arial</vt:lpstr>
      <vt:lpstr>Calibri</vt:lpstr>
      <vt:lpstr>Montserrat Extra-Bold Italics</vt:lpstr>
      <vt:lpstr>Wingdings</vt:lpstr>
      <vt:lpstr>Montserrat Italics</vt:lpstr>
      <vt:lpstr>Microsoft JhengHei UI</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08</dc:title>
  <dc:creator>Johanna Siagian</dc:creator>
  <cp:lastModifiedBy>Cecilia Situmorang</cp:lastModifiedBy>
  <cp:revision>37</cp:revision>
  <dcterms:created xsi:type="dcterms:W3CDTF">2006-08-16T00:00:00Z</dcterms:created>
  <dcterms:modified xsi:type="dcterms:W3CDTF">2023-06-18T13:51:11Z</dcterms:modified>
  <dc:identifier>DAFkX65a76Q</dc:identifier>
</cp:coreProperties>
</file>